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466" r:id="rId3"/>
    <p:sldId id="517" r:id="rId4"/>
    <p:sldId id="480" r:id="rId5"/>
    <p:sldId id="468" r:id="rId6"/>
    <p:sldId id="481" r:id="rId7"/>
    <p:sldId id="288" r:id="rId8"/>
    <p:sldId id="289" r:id="rId9"/>
    <p:sldId id="290" r:id="rId10"/>
    <p:sldId id="291" r:id="rId11"/>
    <p:sldId id="292" r:id="rId12"/>
    <p:sldId id="482" r:id="rId13"/>
    <p:sldId id="518" r:id="rId14"/>
    <p:sldId id="316" r:id="rId15"/>
    <p:sldId id="507" r:id="rId16"/>
    <p:sldId id="519" r:id="rId17"/>
    <p:sldId id="321" r:id="rId18"/>
    <p:sldId id="489" r:id="rId19"/>
    <p:sldId id="520" r:id="rId20"/>
    <p:sldId id="490" r:id="rId21"/>
    <p:sldId id="325" r:id="rId22"/>
    <p:sldId id="491" r:id="rId23"/>
    <p:sldId id="521" r:id="rId24"/>
    <p:sldId id="496" r:id="rId25"/>
    <p:sldId id="478" r:id="rId26"/>
    <p:sldId id="523" r:id="rId27"/>
    <p:sldId id="302" r:id="rId28"/>
    <p:sldId id="524" r:id="rId29"/>
    <p:sldId id="303" r:id="rId30"/>
    <p:sldId id="501" r:id="rId31"/>
    <p:sldId id="304" r:id="rId32"/>
    <p:sldId id="305" r:id="rId33"/>
    <p:sldId id="498" r:id="rId34"/>
    <p:sldId id="306" r:id="rId35"/>
    <p:sldId id="307" r:id="rId36"/>
    <p:sldId id="308" r:id="rId37"/>
    <p:sldId id="309" r:id="rId38"/>
    <p:sldId id="502" r:id="rId39"/>
    <p:sldId id="505" r:id="rId40"/>
    <p:sldId id="525" r:id="rId41"/>
    <p:sldId id="483" r:id="rId42"/>
    <p:sldId id="493" r:id="rId43"/>
    <p:sldId id="298" r:id="rId44"/>
    <p:sldId id="299" r:id="rId45"/>
    <p:sldId id="522" r:id="rId46"/>
    <p:sldId id="295" r:id="rId47"/>
    <p:sldId id="474" r:id="rId48"/>
    <p:sldId id="296" r:id="rId49"/>
    <p:sldId id="313" r:id="rId50"/>
    <p:sldId id="314" r:id="rId51"/>
    <p:sldId id="315" r:id="rId52"/>
    <p:sldId id="495" r:id="rId53"/>
    <p:sldId id="317" r:id="rId54"/>
    <p:sldId id="508" r:id="rId55"/>
    <p:sldId id="509" r:id="rId56"/>
    <p:sldId id="510" r:id="rId57"/>
    <p:sldId id="511" r:id="rId58"/>
    <p:sldId id="512" r:id="rId59"/>
    <p:sldId id="513" r:id="rId60"/>
    <p:sldId id="514" r:id="rId61"/>
    <p:sldId id="515" r:id="rId62"/>
    <p:sldId id="516" r:id="rId63"/>
    <p:sldId id="526" r:id="rId64"/>
    <p:sldId id="297" r:id="rId65"/>
    <p:sldId id="467" r:id="rId66"/>
    <p:sldId id="469" r:id="rId67"/>
    <p:sldId id="470" r:id="rId68"/>
    <p:sldId id="494" r:id="rId69"/>
    <p:sldId id="293" r:id="rId70"/>
    <p:sldId id="506" r:id="rId71"/>
    <p:sldId id="283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saman Amannejad" initials="YA" lastIdx="3" clrIdx="0">
    <p:extLst>
      <p:ext uri="{19B8F6BF-5375-455C-9EA6-DF929625EA0E}">
        <p15:presenceInfo xmlns:p15="http://schemas.microsoft.com/office/powerpoint/2012/main" userId="84858ff3-2816-48bf-a4b3-189216645a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4148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78" autoAdjust="0"/>
    <p:restoredTop sz="86463"/>
  </p:normalViewPr>
  <p:slideViewPr>
    <p:cSldViewPr snapToGrid="0" snapToObjects="1">
      <p:cViewPr>
        <p:scale>
          <a:sx n="90" d="100"/>
          <a:sy n="90" d="100"/>
        </p:scale>
        <p:origin x="182" y="-182"/>
      </p:cViewPr>
      <p:guideLst/>
    </p:cSldViewPr>
  </p:slideViewPr>
  <p:outlineViewPr>
    <p:cViewPr>
      <p:scale>
        <a:sx n="33" d="100"/>
        <a:sy n="33" d="100"/>
      </p:scale>
      <p:origin x="-56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A0D91-2BA6-9C4D-BAC9-7C78D503C151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DA79A-80CC-5B49-A335-CC79BE11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13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195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Shape 6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885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Shape 7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10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Shape 7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79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0606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543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Shape 6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445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474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Shape 5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959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Shape 5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990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711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118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18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794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027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830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959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Shape 6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654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Shape 6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177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A2429-09F3-A441-9EBC-5CA503E3DE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DDE5F-1D85-8440-B6B3-290E96490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EEF87-5079-7846-A2F1-6CF817A96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761C7-87DB-2E4E-9FFA-248F6B061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38A10-6BF5-E947-9C65-D851F69B3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9C409-AEBC-AC4B-B24C-458B6F1C7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8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FAF0-7A7B-6A45-B194-84CB9D44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D7E86-0464-9747-B158-6099B2451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A8B83-6BC6-994E-9E5A-F7DD36EAE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4D2AA-F233-7E44-9EF7-9A882170E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3C038-1A69-2C44-AF4E-7CC0A962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9C409-AEBC-AC4B-B24C-458B6F1C7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48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B6E581-B640-3A40-BBF8-CCCED1312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F8F220-9019-9348-B3E6-5C61336AB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136CE-95E6-B942-BC02-329E48C56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26B84-3EE7-5E44-9A33-1F18A3391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5970C-EE3C-C54D-8DE4-6D0E16C40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9C409-AEBC-AC4B-B24C-458B6F1C7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4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4903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0" y="-60"/>
            <a:ext cx="12192000" cy="14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1043600" y="347160"/>
            <a:ext cx="10104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043600" y="1560240"/>
            <a:ext cx="10104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9114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609600" y="215371"/>
            <a:ext cx="10972800" cy="1097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FA3"/>
              </a:buClr>
              <a:buSzPts val="3600"/>
              <a:buFont typeface="Times New Roman"/>
              <a:buNone/>
              <a:defRPr sz="4800" b="1" i="0" u="none" strike="noStrike" cap="none">
                <a:solidFill>
                  <a:srgbClr val="007FA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609601" y="1441451"/>
            <a:ext cx="10977033" cy="4709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1pPr>
            <a:lvl2pPr marL="1219170" lvl="1" indent="-45718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2pPr>
            <a:lvl3pPr marL="1828754" lvl="2" indent="-45718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2438339" lvl="3" indent="-45718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4pPr>
            <a:lvl5pPr marL="3047924" lvl="4" indent="-45718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dt" idx="10"/>
          </p:nvPr>
        </p:nvSpPr>
        <p:spPr>
          <a:xfrm>
            <a:off x="8447617" y="113071"/>
            <a:ext cx="2844799" cy="182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11292415" y="113071"/>
            <a:ext cx="735711" cy="182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6122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50181-B227-314B-BB3E-6E53FDE28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BE3DD-DFD5-A544-9551-CB0E3D1F7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2A0D9E-DF2D-6F43-953F-F9C1CF111223}"/>
              </a:ext>
            </a:extLst>
          </p:cNvPr>
          <p:cNvSpPr/>
          <p:nvPr userDrawn="1"/>
        </p:nvSpPr>
        <p:spPr>
          <a:xfrm>
            <a:off x="12049124" y="0"/>
            <a:ext cx="142876" cy="1371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D795A3-30AD-0A49-84BD-48DF54493C5C}"/>
              </a:ext>
            </a:extLst>
          </p:cNvPr>
          <p:cNvSpPr/>
          <p:nvPr userDrawn="1"/>
        </p:nvSpPr>
        <p:spPr>
          <a:xfrm>
            <a:off x="12049124" y="1371600"/>
            <a:ext cx="142876" cy="54864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3F2FD8-60D8-C44D-9062-807C0CBBF9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876" y="6030422"/>
            <a:ext cx="1228085" cy="8079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4A6A66B-BD08-CF46-A2C5-575BDF847F07}"/>
              </a:ext>
            </a:extLst>
          </p:cNvPr>
          <p:cNvSpPr/>
          <p:nvPr userDrawn="1"/>
        </p:nvSpPr>
        <p:spPr>
          <a:xfrm>
            <a:off x="1496291" y="6311900"/>
            <a:ext cx="9447755" cy="5513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B337A-91D9-AE43-8464-AA0394F46ECE}"/>
              </a:ext>
            </a:extLst>
          </p:cNvPr>
          <p:cNvSpPr/>
          <p:nvPr userDrawn="1"/>
        </p:nvSpPr>
        <p:spPr>
          <a:xfrm>
            <a:off x="10944046" y="6311900"/>
            <a:ext cx="1105078" cy="5461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EAFAF-D36F-AD44-8A9A-DB452B333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0397" y="6399738"/>
            <a:ext cx="712376" cy="365125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fld id="{4EF9C409-AEBC-AC4B-B24C-458B6F1C7CF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60F90-0F27-9E40-B540-C63E9DC92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6291" y="6399737"/>
            <a:ext cx="9447755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123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652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D2B44-01A2-5646-9D3F-B78DE52E3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44A60-C556-094C-ABE3-64B476245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04825-DF6C-5C4E-BF74-D8A9CC530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5F8FB-E3D3-9C43-8B36-043523C43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D2DF1-52A6-FC40-8842-44D216D61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9C409-AEBC-AC4B-B24C-458B6F1C7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234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F550-C2BE-644F-8E01-75A99C5F1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5FC8-2274-814A-9C10-47C5BF31DF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7273C-C4FC-624B-8CC0-90D7E6B79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08AEBF-33AC-FB44-87E9-72402C6CD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FE3A28-12C5-104D-B2A1-3D16DBD6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67906C-ED44-5749-9249-9007AF4BE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9C409-AEBC-AC4B-B24C-458B6F1C7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81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776C-99B7-E941-A901-265731337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798D8-FB17-9946-92CC-E84F1FE3E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547362-BEF6-EF40-A938-50A9ABB3A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8496D2-CA92-0F44-9466-57C43E8B8E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3402A-6C8B-9C4F-AB79-571E5C1C0D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FBF9FE-5894-424A-ABF1-586A81338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37B9E2-34BF-F549-BBAC-2C2AAFF61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A44EC2-EBA4-BF42-9BA7-55E1EE0AB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9C409-AEBC-AC4B-B24C-458B6F1C7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86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3483D-F2CA-ED40-B7DE-7DEAD4666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31FE5D-509F-F941-B934-486F090F6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480D30-3A9A-0C4D-8581-2DF3DF34A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AF2B8F-3FF1-9147-9229-BFA0B3895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9C409-AEBC-AC4B-B24C-458B6F1C7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29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5E32D3-F654-B249-9654-04379FC9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39355-DD48-0147-AF27-096119013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2C27D-69CE-AA41-8CAD-063DCB0DC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9C409-AEBC-AC4B-B24C-458B6F1C7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7B30-3D63-D84B-A09E-3D35BDDA9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62F72-6CDF-8B48-B05A-8E84F78C2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95C44B-E508-0241-9162-1ABD6D0D8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180908-B75C-8A4E-BADC-EFEAF1318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9FA9FE-3AAC-8640-A573-BB2979272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242AB-DBD9-1646-9A19-C5979A6B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9C409-AEBC-AC4B-B24C-458B6F1C7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14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516B1-BE89-D74E-A6A0-58972D4C0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06898E-9CF4-9144-A370-7FB36882B4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AA095-7884-9341-AAEA-6BA6326FD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D066E9-9384-E042-8391-4F705DB42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CDBF1-9378-DE4A-AC48-BC344FC9B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4DE08-0C6C-AC45-858B-A0305A43F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9C409-AEBC-AC4B-B24C-458B6F1C7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30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E6126D-B0D4-C940-BAFD-CBDB9995F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C7E51-3E1D-E447-B3D2-F3B5C059E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EA3AD-B660-1341-953C-A289DB47F7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94D1F-CB85-E04F-B9B3-5CEC60977D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1FE9-DA62-AF49-9404-F96234F98D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9C409-AEBC-AC4B-B24C-458B6F1C7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83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s://www.ironspider.ca/webdesign102/tables4layout2.htm#threecolhdftnav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squarespace.com/templates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stanford.edu/class/cs193x/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94837-0CE3-D14B-927D-3DFE2839C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37316"/>
            <a:ext cx="9144000" cy="1952625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CSS – More Advanced Layouts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74DE2-F5E2-7A4E-8706-E96DA8F60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7" y="219306"/>
            <a:ext cx="1561956" cy="1027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47697A-25B7-534B-A5E0-550E3331B9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4529138" y="5086801"/>
            <a:ext cx="3532000" cy="1816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F1D74C-F6C7-5746-9CDE-CAD63E885D4E}"/>
              </a:ext>
            </a:extLst>
          </p:cNvPr>
          <p:cNvSpPr txBox="1"/>
          <p:nvPr/>
        </p:nvSpPr>
        <p:spPr>
          <a:xfrm>
            <a:off x="1524000" y="4330069"/>
            <a:ext cx="4289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/>
              <a:t>Original: </a:t>
            </a:r>
            <a:r>
              <a:rPr lang="en-US" b="1" i="0" dirty="0" err="1"/>
              <a:t>R.Hoar</a:t>
            </a:r>
            <a:r>
              <a:rPr lang="en-US" b="1" i="0" dirty="0"/>
              <a:t>, R. Connolly</a:t>
            </a:r>
          </a:p>
          <a:p>
            <a:r>
              <a:rPr lang="en-US" b="1" dirty="0"/>
              <a:t>Modified by Y.</a:t>
            </a:r>
            <a:r>
              <a:rPr lang="en-US" b="1" i="0" dirty="0"/>
              <a:t> </a:t>
            </a:r>
            <a:r>
              <a:rPr lang="en-US" b="1" i="0" dirty="0" err="1"/>
              <a:t>Amannejad</a:t>
            </a:r>
            <a:r>
              <a:rPr lang="en-US" b="1" i="0" dirty="0"/>
              <a:t>, &amp; again PJ Perri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0E2279-C238-EE45-B9FE-62668B578A25}"/>
              </a:ext>
            </a:extLst>
          </p:cNvPr>
          <p:cNvSpPr/>
          <p:nvPr/>
        </p:nvSpPr>
        <p:spPr>
          <a:xfrm>
            <a:off x="1444944" y="1426528"/>
            <a:ext cx="40128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0" dirty="0"/>
              <a:t>COMP </a:t>
            </a:r>
            <a:r>
              <a:rPr lang="en-US" sz="1600" b="1" dirty="0"/>
              <a:t>2511 - </a:t>
            </a:r>
            <a:r>
              <a:rPr lang="en-CA" sz="1600" b="1" dirty="0"/>
              <a:t>Web I: Client Development </a:t>
            </a:r>
            <a:endParaRPr lang="en-US" sz="1600" b="1" dirty="0"/>
          </a:p>
          <a:p>
            <a:endParaRPr lang="en-US" sz="1600" b="1" i="0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1CAC17AB-7A92-7642-AA24-C91101DBAD16}"/>
              </a:ext>
            </a:extLst>
          </p:cNvPr>
          <p:cNvSpPr/>
          <p:nvPr/>
        </p:nvSpPr>
        <p:spPr bwMode="auto">
          <a:xfrm>
            <a:off x="1524000" y="4006904"/>
            <a:ext cx="9144000" cy="1085115"/>
          </a:xfrm>
          <a:prstGeom prst="corner">
            <a:avLst>
              <a:gd name="adj1" fmla="val 3211"/>
              <a:gd name="adj2" fmla="val 2774"/>
            </a:avLst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0" name="L-Shape 9">
            <a:extLst>
              <a:ext uri="{FF2B5EF4-FFF2-40B4-BE49-F238E27FC236}">
                <a16:creationId xmlns:a16="http://schemas.microsoft.com/office/drawing/2014/main" id="{05AB60A7-2D5B-7E43-8D57-EC7156D69284}"/>
              </a:ext>
            </a:extLst>
          </p:cNvPr>
          <p:cNvSpPr/>
          <p:nvPr/>
        </p:nvSpPr>
        <p:spPr bwMode="auto">
          <a:xfrm rot="10800000">
            <a:off x="1447800" y="1415515"/>
            <a:ext cx="9220200" cy="1074948"/>
          </a:xfrm>
          <a:prstGeom prst="corner">
            <a:avLst>
              <a:gd name="adj1" fmla="val 3211"/>
              <a:gd name="adj2" fmla="val 2774"/>
            </a:avLst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251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title"/>
          </p:nvPr>
        </p:nvSpPr>
        <p:spPr>
          <a:xfrm>
            <a:off x="462763" y="375450"/>
            <a:ext cx="35115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Main contents</a:t>
            </a:r>
            <a:endParaRPr dirty="0"/>
          </a:p>
        </p:txBody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1095588" y="1663200"/>
            <a:ext cx="3293700" cy="5079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b="1" dirty="0">
                <a:solidFill>
                  <a:srgbClr val="000000"/>
                </a:solidFill>
              </a:rPr>
              <a:t>Yellow paragraph:</a:t>
            </a:r>
            <a:endParaRPr b="1"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Height: 200px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Background: khaki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Space beneath: 75px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Font typeface="Consolas"/>
              <a:buChar char="-"/>
            </a:pP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&lt;p&gt;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" b="1" dirty="0">
                <a:solidFill>
                  <a:srgbClr val="000000"/>
                </a:solidFill>
              </a:rPr>
              <a:t>Orange box</a:t>
            </a:r>
            <a:r>
              <a:rPr lang="en-US" b="1" dirty="0">
                <a:solidFill>
                  <a:srgbClr val="000000"/>
                </a:solidFill>
              </a:rPr>
              <a:t>es</a:t>
            </a:r>
            <a:r>
              <a:rPr lang="en" b="1" dirty="0">
                <a:solidFill>
                  <a:srgbClr val="000000"/>
                </a:solidFill>
              </a:rPr>
              <a:t>: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Height: 400px;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Width: 48% of the parent's width, with space in between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Background: tomato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Font typeface="Consolas"/>
              <a:buChar char="-"/>
            </a:pP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&lt;div&gt;</a:t>
            </a:r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9" name="Shape 409"/>
          <p:cNvSpPr/>
          <p:nvPr/>
        </p:nvSpPr>
        <p:spPr>
          <a:xfrm>
            <a:off x="6101575" y="266050"/>
            <a:ext cx="4108800" cy="604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0" name="Shape 410"/>
          <p:cNvSpPr/>
          <p:nvPr/>
        </p:nvSpPr>
        <p:spPr>
          <a:xfrm>
            <a:off x="6101575" y="5572150"/>
            <a:ext cx="4108800" cy="275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6870175" y="2638425"/>
            <a:ext cx="2571600" cy="1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2" name="Shape 412"/>
          <p:cNvSpPr/>
          <p:nvPr/>
        </p:nvSpPr>
        <p:spPr>
          <a:xfrm rot="10800000" flipH="1">
            <a:off x="7066750" y="2925224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6610450" y="3771900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4" name="Shape 414"/>
          <p:cNvSpPr/>
          <p:nvPr/>
        </p:nvSpPr>
        <p:spPr>
          <a:xfrm rot="10800000" flipH="1">
            <a:off x="7066750" y="3015724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5" name="Shape 415"/>
          <p:cNvSpPr/>
          <p:nvPr/>
        </p:nvSpPr>
        <p:spPr>
          <a:xfrm rot="10800000" flipH="1">
            <a:off x="7062475" y="3106224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6" name="Shape 416"/>
          <p:cNvSpPr/>
          <p:nvPr/>
        </p:nvSpPr>
        <p:spPr>
          <a:xfrm rot="10800000" flipH="1">
            <a:off x="7062475" y="3260999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8210625" y="3771900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7180900" y="4672325"/>
            <a:ext cx="342600" cy="12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6621300" y="4858075"/>
            <a:ext cx="14559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6854700" y="4957825"/>
            <a:ext cx="9891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7087450" y="5110225"/>
            <a:ext cx="5295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22" name="Shape 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0375" y="275713"/>
            <a:ext cx="4131200" cy="6306574"/>
          </a:xfrm>
          <a:prstGeom prst="rect">
            <a:avLst/>
          </a:prstGeom>
          <a:noFill/>
          <a:ln w="762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3" name="Shape 423"/>
          <p:cNvSpPr/>
          <p:nvPr/>
        </p:nvSpPr>
        <p:spPr>
          <a:xfrm>
            <a:off x="6610450" y="2638425"/>
            <a:ext cx="3104700" cy="25452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6090375" y="266125"/>
            <a:ext cx="4135500" cy="2149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6090375" y="237900"/>
            <a:ext cx="4108800" cy="275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6108400" y="5572150"/>
            <a:ext cx="4108800" cy="101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6603750" y="2638425"/>
            <a:ext cx="3104700" cy="763500"/>
          </a:xfrm>
          <a:prstGeom prst="rect">
            <a:avLst/>
          </a:prstGeom>
          <a:solidFill>
            <a:srgbClr val="FFD966">
              <a:alpha val="3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8" name="Shape 428"/>
          <p:cNvSpPr/>
          <p:nvPr/>
        </p:nvSpPr>
        <p:spPr>
          <a:xfrm>
            <a:off x="6603625" y="3771900"/>
            <a:ext cx="1483500" cy="1411800"/>
          </a:xfrm>
          <a:prstGeom prst="rect">
            <a:avLst/>
          </a:prstGeom>
          <a:solidFill>
            <a:srgbClr val="FF5C0E">
              <a:alpha val="3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8231650" y="3771847"/>
            <a:ext cx="1483500" cy="1411800"/>
          </a:xfrm>
          <a:prstGeom prst="rect">
            <a:avLst/>
          </a:prstGeom>
          <a:solidFill>
            <a:srgbClr val="FF5C0E">
              <a:alpha val="3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3384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title"/>
          </p:nvPr>
        </p:nvSpPr>
        <p:spPr>
          <a:xfrm>
            <a:off x="462763" y="346363"/>
            <a:ext cx="35115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Main contents</a:t>
            </a:r>
            <a:endParaRPr dirty="0"/>
          </a:p>
        </p:txBody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983050" y="1502350"/>
            <a:ext cx="3293700" cy="5079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b="1" dirty="0">
                <a:solidFill>
                  <a:srgbClr val="000000"/>
                </a:solidFill>
              </a:rPr>
              <a:t>Orange box: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Height: 400px;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Width: 48% of the parent's width, with space in between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Background: tomato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Font typeface="Consolas"/>
              <a:buChar char="-"/>
            </a:pP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&lt;div&gt;</a:t>
            </a:r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ctr">
              <a:buNone/>
            </a:pPr>
            <a:r>
              <a:rPr lang="en" sz="3600" b="1" dirty="0">
                <a:solidFill>
                  <a:srgbClr val="000000"/>
                </a:solidFill>
              </a:rPr>
              <a:t>This is </a:t>
            </a:r>
            <a:r>
              <a:rPr lang="en" sz="3600" b="1">
                <a:solidFill>
                  <a:srgbClr val="000000"/>
                </a:solidFill>
              </a:rPr>
              <a:t>where ot gets harder.</a:t>
            </a:r>
            <a:endParaRPr sz="3600" b="1" dirty="0">
              <a:solidFill>
                <a:srgbClr val="000000"/>
              </a:solidFill>
            </a:endParaRPr>
          </a:p>
        </p:txBody>
      </p:sp>
      <p:sp>
        <p:nvSpPr>
          <p:cNvPr id="436" name="Shape 436"/>
          <p:cNvSpPr/>
          <p:nvPr/>
        </p:nvSpPr>
        <p:spPr>
          <a:xfrm>
            <a:off x="6101575" y="266050"/>
            <a:ext cx="4108800" cy="604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6101575" y="5572150"/>
            <a:ext cx="4108800" cy="275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6870175" y="2638425"/>
            <a:ext cx="2571600" cy="1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9" name="Shape 439"/>
          <p:cNvSpPr/>
          <p:nvPr/>
        </p:nvSpPr>
        <p:spPr>
          <a:xfrm rot="10800000" flipH="1">
            <a:off x="7066750" y="2925224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6610450" y="3771900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41" name="Shape 441"/>
          <p:cNvSpPr/>
          <p:nvPr/>
        </p:nvSpPr>
        <p:spPr>
          <a:xfrm rot="10800000" flipH="1">
            <a:off x="7066750" y="3015724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42" name="Shape 442"/>
          <p:cNvSpPr/>
          <p:nvPr/>
        </p:nvSpPr>
        <p:spPr>
          <a:xfrm rot="10800000" flipH="1">
            <a:off x="7062475" y="3106224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43" name="Shape 443"/>
          <p:cNvSpPr/>
          <p:nvPr/>
        </p:nvSpPr>
        <p:spPr>
          <a:xfrm rot="10800000" flipH="1">
            <a:off x="7062475" y="3260999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8210625" y="3771900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45" name="Shape 445"/>
          <p:cNvSpPr/>
          <p:nvPr/>
        </p:nvSpPr>
        <p:spPr>
          <a:xfrm>
            <a:off x="7180900" y="4672325"/>
            <a:ext cx="342600" cy="12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6621300" y="4858075"/>
            <a:ext cx="14559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47" name="Shape 447"/>
          <p:cNvSpPr/>
          <p:nvPr/>
        </p:nvSpPr>
        <p:spPr>
          <a:xfrm>
            <a:off x="6854700" y="4957825"/>
            <a:ext cx="9891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7087450" y="5110225"/>
            <a:ext cx="5295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49" name="Shape 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0375" y="275713"/>
            <a:ext cx="4131200" cy="6306574"/>
          </a:xfrm>
          <a:prstGeom prst="rect">
            <a:avLst/>
          </a:prstGeom>
          <a:noFill/>
          <a:ln w="762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" name="Shape 450"/>
          <p:cNvSpPr/>
          <p:nvPr/>
        </p:nvSpPr>
        <p:spPr>
          <a:xfrm>
            <a:off x="6610450" y="2638425"/>
            <a:ext cx="3104700" cy="25452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1" name="Shape 451"/>
          <p:cNvSpPr/>
          <p:nvPr/>
        </p:nvSpPr>
        <p:spPr>
          <a:xfrm>
            <a:off x="6090375" y="266125"/>
            <a:ext cx="4135500" cy="2149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2" name="Shape 452"/>
          <p:cNvSpPr/>
          <p:nvPr/>
        </p:nvSpPr>
        <p:spPr>
          <a:xfrm>
            <a:off x="6090375" y="237900"/>
            <a:ext cx="4108800" cy="275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6108400" y="5572150"/>
            <a:ext cx="4108800" cy="101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4" name="Shape 454"/>
          <p:cNvSpPr/>
          <p:nvPr/>
        </p:nvSpPr>
        <p:spPr>
          <a:xfrm>
            <a:off x="6603750" y="2638425"/>
            <a:ext cx="3104700" cy="763500"/>
          </a:xfrm>
          <a:prstGeom prst="rect">
            <a:avLst/>
          </a:prstGeom>
          <a:solidFill>
            <a:srgbClr val="FFD966">
              <a:alpha val="3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6603625" y="3771900"/>
            <a:ext cx="1483500" cy="1411800"/>
          </a:xfrm>
          <a:prstGeom prst="rect">
            <a:avLst/>
          </a:prstGeom>
          <a:solidFill>
            <a:srgbClr val="FF5C0E">
              <a:alpha val="3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6" name="Shape 456"/>
          <p:cNvSpPr/>
          <p:nvPr/>
        </p:nvSpPr>
        <p:spPr>
          <a:xfrm>
            <a:off x="8231650" y="3771847"/>
            <a:ext cx="1483500" cy="1411800"/>
          </a:xfrm>
          <a:prstGeom prst="rect">
            <a:avLst/>
          </a:prstGeom>
          <a:solidFill>
            <a:srgbClr val="FF5C0E">
              <a:alpha val="3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0705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D78642-33F0-6D4D-B9D7-F7EAE018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Multi-column Layouts</a:t>
            </a:r>
          </a:p>
        </p:txBody>
      </p:sp>
    </p:spTree>
    <p:extLst>
      <p:ext uri="{BB962C8B-B14F-4D97-AF65-F5344CB8AC3E}">
        <p14:creationId xmlns:p14="http://schemas.microsoft.com/office/powerpoint/2010/main" val="96964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C75A6-14FF-43FE-BF9C-6BF275C2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Multi-column Layout </a:t>
            </a:r>
            <a:r>
              <a:rPr lang="en-US" b="1" dirty="0">
                <a:solidFill>
                  <a:srgbClr val="FF0000"/>
                </a:solidFill>
              </a:rPr>
              <a:t>with Side by Side Divisions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F1EF2-2E1C-4E26-A935-8FF0F65434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Multi-column layout</a:t>
            </a:r>
          </a:p>
          <a:p>
            <a:pPr lvl="1"/>
            <a:r>
              <a:rPr lang="en-US" dirty="0"/>
              <a:t>e.g., side by side divisions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6B955-9B7A-430F-B776-C89BED5B1B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dirty="0"/>
              <a:t>First: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Using </a:t>
            </a:r>
            <a:r>
              <a:rPr lang="en-US" b="1" dirty="0"/>
              <a:t>Floats</a:t>
            </a:r>
            <a:r>
              <a:rPr lang="en-US" dirty="0"/>
              <a:t> to Create Columns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Using </a:t>
            </a:r>
            <a:r>
              <a:rPr lang="en-US" b="1" dirty="0"/>
              <a:t>Positioning</a:t>
            </a:r>
            <a:r>
              <a:rPr lang="en-US" dirty="0"/>
              <a:t> to Create Columns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A</a:t>
            </a:r>
            <a:r>
              <a:rPr lang="en-US" dirty="0" err="1"/>
              <a:t>nd</a:t>
            </a:r>
            <a:r>
              <a:rPr lang="en-US" dirty="0"/>
              <a:t> then: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Using </a:t>
            </a:r>
            <a:r>
              <a:rPr lang="en-US" b="1" dirty="0"/>
              <a:t>Flexbox</a:t>
            </a:r>
            <a:r>
              <a:rPr lang="en-US" dirty="0"/>
              <a:t> layout to Create Columns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Using </a:t>
            </a:r>
            <a:r>
              <a:rPr lang="en-US" b="1" dirty="0"/>
              <a:t>CSS-grid</a:t>
            </a:r>
            <a:r>
              <a:rPr lang="en-US" dirty="0"/>
              <a:t> layout to Create Columns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042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380747" cy="1325563"/>
          </a:xfrm>
        </p:spPr>
        <p:txBody>
          <a:bodyPr>
            <a:normAutofit/>
          </a:bodyPr>
          <a:lstStyle/>
          <a:p>
            <a:r>
              <a:rPr lang="en-US" dirty="0"/>
              <a:t>Using Floats to Create Columns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811" y="2193513"/>
            <a:ext cx="5951621" cy="3004129"/>
          </a:xfrm>
        </p:spPr>
        <p:txBody>
          <a:bodyPr/>
          <a:lstStyle/>
          <a:p>
            <a:pPr marL="342900" indent="-342900" algn="just">
              <a:buFont typeface="Arial"/>
              <a:buChar char="•"/>
            </a:pPr>
            <a:r>
              <a:rPr lang="en-US" dirty="0"/>
              <a:t>The first step is to float the content container that will be on the left-hand side.</a:t>
            </a:r>
          </a:p>
          <a:p>
            <a:pPr marL="342900" indent="-342900" algn="just">
              <a:buFont typeface="Arial"/>
              <a:buChar char="•"/>
            </a:pPr>
            <a:r>
              <a:rPr lang="en-US" dirty="0"/>
              <a:t>Remember that the floated container needs to have a width specified.</a:t>
            </a:r>
          </a:p>
          <a:p>
            <a:pPr marL="342900" indent="-342900" algn="just">
              <a:buFont typeface="Arial"/>
              <a:buChar char="•"/>
            </a:pPr>
            <a:endParaRPr lang="en-US" dirty="0"/>
          </a:p>
        </p:txBody>
      </p:sp>
      <p:pic>
        <p:nvPicPr>
          <p:cNvPr id="4" name="Content Placeholder 5" descr="4071505020.eps.png">
            <a:extLst>
              <a:ext uri="{FF2B5EF4-FFF2-40B4-BE49-F238E27FC236}">
                <a16:creationId xmlns:a16="http://schemas.microsoft.com/office/drawing/2014/main" id="{464E526B-17BD-E04E-8414-5B2427C1DD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47" y="705778"/>
            <a:ext cx="4059570" cy="504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45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Floats to Create Columns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97" y="4226010"/>
            <a:ext cx="6108887" cy="1166111"/>
          </a:xfrm>
        </p:spPr>
      </p:pic>
      <p:sp>
        <p:nvSpPr>
          <p:cNvPr id="4" name="Rectangle 3"/>
          <p:cNvSpPr/>
          <p:nvPr/>
        </p:nvSpPr>
        <p:spPr>
          <a:xfrm>
            <a:off x="8422093" y="1516080"/>
            <a:ext cx="376990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item1</a:t>
            </a:r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width:10%;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background-color: blue;</a:t>
            </a:r>
          </a:p>
          <a:p>
            <a:pPr lvl="1"/>
            <a:r>
              <a:rPr lang="en-US" sz="1600" dirty="0" err="1">
                <a:latin typeface="Consolas" panose="020B0609020204030204" pitchFamily="49" charset="0"/>
              </a:rPr>
              <a:t>float:left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height:50%;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item3</a:t>
            </a:r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sz="1600" dirty="0" err="1">
                <a:latin typeface="Consolas" panose="020B0609020204030204" pitchFamily="49" charset="0"/>
              </a:rPr>
              <a:t>float:right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width:20%;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background-color: green;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height:50%;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item2</a:t>
            </a:r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width:70%;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background-color: red;</a:t>
            </a:r>
          </a:p>
          <a:p>
            <a:pPr lvl="1"/>
            <a:r>
              <a:rPr lang="en-US" sz="1600" dirty="0" err="1">
                <a:latin typeface="Consolas" panose="020B0609020204030204" pitchFamily="49" charset="0"/>
              </a:rPr>
              <a:t>overflow:auto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height:50%;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749643" y="1825625"/>
            <a:ext cx="749121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&lt;div&gt;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&lt;div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id="item1"</a:t>
            </a:r>
            <a:r>
              <a:rPr lang="en-US" sz="1600" dirty="0">
                <a:latin typeface="Consolas" panose="020B0609020204030204" pitchFamily="49" charset="0"/>
              </a:rPr>
              <a:t>&gt;Lorem ipsum div&gt;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&lt;div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id="item3"</a:t>
            </a:r>
            <a:r>
              <a:rPr lang="en-US" sz="1600" dirty="0">
                <a:latin typeface="Consolas" panose="020B0609020204030204" pitchFamily="49" charset="0"/>
              </a:rPr>
              <a:t>&gt;Lorem ipsum dolor </a:t>
            </a:r>
            <a:r>
              <a:rPr lang="en-US" sz="1600" dirty="0" err="1">
                <a:latin typeface="Consolas" panose="020B0609020204030204" pitchFamily="49" charset="0"/>
              </a:rPr>
              <a:t>elit</a:t>
            </a:r>
            <a:r>
              <a:rPr lang="en-US" sz="1600" dirty="0">
                <a:latin typeface="Consolas" panose="020B0609020204030204" pitchFamily="49" charset="0"/>
              </a:rPr>
              <a:t>.&lt;/div&gt;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&lt;div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id="item2"</a:t>
            </a:r>
            <a:r>
              <a:rPr lang="en-US" sz="1600" dirty="0">
                <a:latin typeface="Consolas" panose="020B0609020204030204" pitchFamily="49" charset="0"/>
              </a:rPr>
              <a:t>&gt;Lorem ipsum. &lt;/div&gt;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&lt;/div&gt;</a:t>
            </a:r>
            <a:endParaRPr lang="en-US" sz="16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750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E608-7D7A-43E5-BE73-D581EC5D9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 solution using inline blocks and float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C6E29-106B-480B-945E-FB8228B5F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4DBD6D-4C61-45BF-95B9-11DD91D75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65826"/>
            <a:ext cx="10972800" cy="539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36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Positioning to Create Columns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6368" y="1836413"/>
            <a:ext cx="3994812" cy="3970337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Positioning can also be used to create a multicolumn layout. Typically, the approach will be to absolute position the elements that were floated in the examples from the previous section.</a:t>
            </a:r>
          </a:p>
        </p:txBody>
      </p:sp>
      <p:pic>
        <p:nvPicPr>
          <p:cNvPr id="4" name="Content Placeholder 4" descr="4071505023.eps.png">
            <a:extLst>
              <a:ext uri="{FF2B5EF4-FFF2-40B4-BE49-F238E27FC236}">
                <a16:creationId xmlns:a16="http://schemas.microsoft.com/office/drawing/2014/main" id="{D7F8EA8D-D732-C54E-B585-EA6C3E31FB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521" y="2045370"/>
            <a:ext cx="5670111" cy="39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42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Positioning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551781"/>
            <a:ext cx="4455695" cy="4816326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Positive:</a:t>
            </a:r>
          </a:p>
          <a:p>
            <a:pPr lvl="1" algn="just"/>
            <a:r>
              <a:rPr lang="en-US" sz="2000" dirty="0"/>
              <a:t>Notice that with positioning it is easier to construct our source document with content in a more SEO-friendly manner; in this case, the main &lt;div&gt; can be placed first.</a:t>
            </a:r>
          </a:p>
        </p:txBody>
      </p:sp>
      <p:pic>
        <p:nvPicPr>
          <p:cNvPr id="5" name="Content Placeholder 5" descr="4071505024.eps.png">
            <a:extLst>
              <a:ext uri="{FF2B5EF4-FFF2-40B4-BE49-F238E27FC236}">
                <a16:creationId xmlns:a16="http://schemas.microsoft.com/office/drawing/2014/main" id="{2AF19F7A-C13E-4F45-BA94-3ACE41D0C3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05" y="1551781"/>
            <a:ext cx="5417344" cy="375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66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11C63-9D17-4DB1-B9B8-3971B72E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 solution using Absolute Positioning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21802-AB31-440B-97BB-ECB3D1874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453" y="1419584"/>
            <a:ext cx="9832947" cy="509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94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5CC7B-865F-D744-A292-BA5CF1C5C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B765-3676-7A4E-A938-1D39806BD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the end of this lesson, you will learn:</a:t>
            </a:r>
          </a:p>
          <a:p>
            <a:pPr lvl="1"/>
            <a:r>
              <a:rPr lang="en-US" dirty="0"/>
              <a:t>creating multi-column layouts.</a:t>
            </a:r>
          </a:p>
          <a:p>
            <a:pPr lvl="1"/>
            <a:r>
              <a:rPr lang="en-US" dirty="0"/>
              <a:t>working with flex-box.</a:t>
            </a:r>
          </a:p>
          <a:p>
            <a:pPr lvl="1"/>
            <a:r>
              <a:rPr lang="en-US" dirty="0"/>
              <a:t>working with CSS-grid.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35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However….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When one div has a lot of content and was thus quite long</a:t>
            </a:r>
          </a:p>
          <a:p>
            <a:pPr lvl="1" algn="just"/>
            <a:endParaRPr lang="en-US" dirty="0"/>
          </a:p>
          <a:p>
            <a:pPr marL="800100" lvl="1" indent="-342900" algn="just">
              <a:buFont typeface="Arial"/>
              <a:buChar char="•"/>
            </a:pPr>
            <a:r>
              <a:rPr lang="en-US" dirty="0"/>
              <a:t>In the floated layout, this would not be a problem at all, because when an item is floated, blank space is left behind.</a:t>
            </a:r>
          </a:p>
          <a:p>
            <a:pPr marL="800100" lvl="1" indent="-342900" algn="just">
              <a:buFont typeface="Arial"/>
              <a:buChar char="•"/>
            </a:pPr>
            <a:r>
              <a:rPr lang="en-US" dirty="0"/>
              <a:t>But when an item is positioned, it is removed entirely from normal flow, so subsequent items will have no “knowledge” of the positioned item.</a:t>
            </a:r>
          </a:p>
        </p:txBody>
      </p:sp>
    </p:spTree>
    <p:extLst>
      <p:ext uri="{BB962C8B-B14F-4D97-AF65-F5344CB8AC3E}">
        <p14:creationId xmlns:p14="http://schemas.microsoft.com/office/powerpoint/2010/main" val="179012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Discussion</a:t>
            </a:r>
          </a:p>
        </p:txBody>
      </p:sp>
      <p:pic>
        <p:nvPicPr>
          <p:cNvPr id="5" name="Content Placeholder 4" descr="4071505025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211" y="1843088"/>
            <a:ext cx="5328168" cy="4351338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944072" y="1690688"/>
            <a:ext cx="6629400" cy="3048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Problem illustration</a:t>
            </a:r>
          </a:p>
        </p:txBody>
      </p:sp>
    </p:spTree>
    <p:extLst>
      <p:ext uri="{BB962C8B-B14F-4D97-AF65-F5344CB8AC3E}">
        <p14:creationId xmlns:p14="http://schemas.microsoft.com/office/powerpoint/2010/main" val="4019681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3B1396-4400-9041-A31F-2F767F2BD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Multi-column Layout </a:t>
            </a:r>
            <a:r>
              <a:rPr lang="en-US" b="1" dirty="0">
                <a:solidFill>
                  <a:srgbClr val="FF0000"/>
                </a:solidFill>
              </a:rPr>
              <a:t>with Column Properties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1A34E5-E639-8B42-81A5-E88DAFB36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Multi-column article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023" y="4001294"/>
            <a:ext cx="7466534" cy="12709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11084" y="1847553"/>
            <a:ext cx="56511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div{</a:t>
            </a:r>
          </a:p>
          <a:p>
            <a:pPr lvl="1"/>
            <a:r>
              <a:rPr lang="en-US" sz="1600" b="1" dirty="0">
                <a:latin typeface="Consolas" panose="020B0609020204030204" pitchFamily="49" charset="0"/>
              </a:rPr>
              <a:t>column-count: 3;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column-gap: 10px;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column-rule-color: red;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column-rule-style: solid;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column-rule-width: 2px;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en-US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54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BB1232-E404-4271-B4D7-E263D8B67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215" y="1087688"/>
            <a:ext cx="97555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8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9A41F-C568-AF47-BA34-243605493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Layouts</a:t>
            </a:r>
            <a:br>
              <a:rPr lang="en-US" dirty="0"/>
            </a:br>
            <a:r>
              <a:rPr lang="en-US" dirty="0"/>
              <a:t>CSS-Grid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93B8D7-A2D9-4BE8-93BA-D7B9C4569107}"/>
              </a:ext>
            </a:extLst>
          </p:cNvPr>
          <p:cNvSpPr/>
          <p:nvPr/>
        </p:nvSpPr>
        <p:spPr>
          <a:xfrm>
            <a:off x="4636169" y="481217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52396" indent="0">
              <a:buNone/>
            </a:pPr>
            <a:r>
              <a:rPr lang="en-US" b="1" dirty="0">
                <a:solidFill>
                  <a:srgbClr val="009A9A"/>
                </a:solidFill>
              </a:rPr>
              <a:t>Grid layout </a:t>
            </a:r>
            <a:r>
              <a:rPr lang="en-US" dirty="0">
                <a:solidFill>
                  <a:srgbClr val="000000"/>
                </a:solidFill>
              </a:rPr>
              <a:t>is adjustable, powerful, and, compared to floats, positioning, and even flexbox,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is relatively easy to learn and use!</a:t>
            </a:r>
          </a:p>
        </p:txBody>
      </p:sp>
    </p:spTree>
    <p:extLst>
      <p:ext uri="{BB962C8B-B14F-4D97-AF65-F5344CB8AC3E}">
        <p14:creationId xmlns:p14="http://schemas.microsoft.com/office/powerpoint/2010/main" val="2537579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8153CF-5DAE-4D41-8306-56AAA3AB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basics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1C851B-8FB1-054A-A579-86FBD0BB0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CA" dirty="0"/>
              <a:t>The two core ingredients of a CSS Grid are the </a:t>
            </a:r>
            <a:r>
              <a:rPr lang="en-CA" b="1" dirty="0"/>
              <a:t>wrapper </a:t>
            </a:r>
            <a:r>
              <a:rPr lang="en-CA" dirty="0"/>
              <a:t>(parent)</a:t>
            </a:r>
            <a:r>
              <a:rPr lang="en-CA" b="1" dirty="0"/>
              <a:t> </a:t>
            </a:r>
            <a:r>
              <a:rPr lang="en-CA" dirty="0"/>
              <a:t>and the </a:t>
            </a:r>
            <a:r>
              <a:rPr lang="en-CA" b="1" dirty="0"/>
              <a:t>items </a:t>
            </a:r>
            <a:r>
              <a:rPr lang="en-CA" dirty="0"/>
              <a:t>(children). The wrapper is the actual grid and the items are the content inside the grid.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65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42635-C76B-4367-A166-501093600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Grid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0B720-6FA6-49D2-B429-85350EACE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441451"/>
            <a:ext cx="11412277" cy="4709968"/>
          </a:xfrm>
        </p:spPr>
        <p:txBody>
          <a:bodyPr/>
          <a:lstStyle/>
          <a:p>
            <a:pPr algn="l"/>
            <a:r>
              <a:rPr lang="en-CA" sz="2400" dirty="0">
                <a:latin typeface="+mj-lt"/>
              </a:rPr>
              <a:t>Each block </a:t>
            </a:r>
            <a:r>
              <a:rPr lang="en-US" sz="2400" dirty="0">
                <a:latin typeface="+mj-lt"/>
              </a:rPr>
              <a:t>child in a parent wrapper whose </a:t>
            </a:r>
            <a:r>
              <a:rPr lang="en-US" sz="2400" b="1" dirty="0">
                <a:latin typeface="+mj-lt"/>
              </a:rPr>
              <a:t>display</a:t>
            </a:r>
            <a:r>
              <a:rPr lang="en-US" sz="2400" dirty="0">
                <a:latin typeface="+mj-lt"/>
              </a:rPr>
              <a:t> property is set to </a:t>
            </a:r>
            <a:r>
              <a:rPr lang="en-US" sz="2400" b="1" dirty="0">
                <a:latin typeface="+mj-lt"/>
              </a:rPr>
              <a:t>grid</a:t>
            </a:r>
            <a:r>
              <a:rPr lang="en-US" sz="2400" dirty="0">
                <a:latin typeface="+mj-lt"/>
              </a:rPr>
              <a:t> will be </a:t>
            </a:r>
            <a:r>
              <a:rPr lang="en-CA" sz="2400" dirty="0">
                <a:latin typeface="+mj-lt"/>
              </a:rPr>
              <a:t>automatically </a:t>
            </a:r>
            <a:r>
              <a:rPr lang="en-US" sz="2400" dirty="0">
                <a:latin typeface="+mj-lt"/>
              </a:rPr>
              <a:t>placed into a grid cell</a:t>
            </a:r>
          </a:p>
        </p:txBody>
      </p:sp>
      <p:pic>
        <p:nvPicPr>
          <p:cNvPr id="5" name="Picture 4" descr="FIGURE 7.17 Introducing grid display">
            <a:extLst>
              <a:ext uri="{FF2B5EF4-FFF2-40B4-BE49-F238E27FC236}">
                <a16:creationId xmlns:a16="http://schemas.microsoft.com/office/drawing/2014/main" id="{3D47FC56-3EA9-4D92-9C72-A76C63D6E2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168"/>
          <a:stretch/>
        </p:blipFill>
        <p:spPr>
          <a:xfrm>
            <a:off x="2486207" y="3429000"/>
            <a:ext cx="7219587" cy="235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48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F8B75-2982-4737-B4BD-29CA4D5F6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Specifying column widths &amp; row heights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C5C76C8-468E-42FD-A00F-1317C1B96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441452"/>
            <a:ext cx="11412277" cy="788401"/>
          </a:xfrm>
        </p:spPr>
        <p:txBody>
          <a:bodyPr/>
          <a:lstStyle/>
          <a:p>
            <a:pPr marL="152396" indent="0">
              <a:buNone/>
            </a:pPr>
            <a:r>
              <a:rPr lang="en-CA" sz="2400" dirty="0">
                <a:latin typeface="+mj-lt"/>
              </a:rPr>
              <a:t>Can be specified </a:t>
            </a:r>
            <a:r>
              <a:rPr lang="en-CA" sz="2400">
                <a:latin typeface="+mj-lt"/>
              </a:rPr>
              <a:t>with </a:t>
            </a:r>
            <a:r>
              <a:rPr lang="en-CA" sz="240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grid-template-XXXX</a:t>
            </a:r>
            <a:r>
              <a:rPr lang="en-CA" sz="24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  <p:pic>
        <p:nvPicPr>
          <p:cNvPr id="5" name="Picture 4" descr="FIGURE 7.18 Specifying column widths">
            <a:extLst>
              <a:ext uri="{FF2B5EF4-FFF2-40B4-BE49-F238E27FC236}">
                <a16:creationId xmlns:a16="http://schemas.microsoft.com/office/drawing/2014/main" id="{3D18F85D-F5EF-4B84-866B-2526E54FC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347"/>
          <a:stretch/>
        </p:blipFill>
        <p:spPr>
          <a:xfrm>
            <a:off x="3000678" y="2546684"/>
            <a:ext cx="6630124" cy="27479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52D370-D428-4C32-A35A-94703DBECDAE}"/>
              </a:ext>
            </a:extLst>
          </p:cNvPr>
          <p:cNvSpPr/>
          <p:nvPr/>
        </p:nvSpPr>
        <p:spPr>
          <a:xfrm>
            <a:off x="2807368" y="544229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52396" indent="0">
              <a:buNone/>
            </a:pPr>
            <a:r>
              <a:rPr lang="en-US" dirty="0"/>
              <a:t>The CSS </a:t>
            </a:r>
            <a:r>
              <a:rPr lang="en-US" b="1" dirty="0"/>
              <a:t>repeat() </a:t>
            </a:r>
            <a:r>
              <a:rPr lang="en-US" dirty="0"/>
              <a:t>function can be used to specify repeating patterns</a:t>
            </a:r>
            <a:endParaRPr lang="en-CA" dirty="0"/>
          </a:p>
        </p:txBody>
      </p:sp>
      <p:pic>
        <p:nvPicPr>
          <p:cNvPr id="6" name="Picture 5" descr="FIGURE 7.17 Introducing grid display">
            <a:extLst>
              <a:ext uri="{FF2B5EF4-FFF2-40B4-BE49-F238E27FC236}">
                <a16:creationId xmlns:a16="http://schemas.microsoft.com/office/drawing/2014/main" id="{42A26923-BCB6-4F91-9DCD-84F9FBC29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675" t="70414" r="-7600" b="-15277"/>
          <a:stretch/>
        </p:blipFill>
        <p:spPr>
          <a:xfrm>
            <a:off x="1662172" y="2546684"/>
            <a:ext cx="10032523" cy="326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A7F41-BC63-463D-AF81-F8D13CBE5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Wait… what’s the 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en-CA" dirty="0"/>
              <a:t> unit?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14568-0DD7-4C2E-997D-FF20539E4F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You can set column widths (and row heights) with all the usual units</a:t>
            </a:r>
          </a:p>
          <a:p>
            <a:pPr lvl="1"/>
            <a:r>
              <a:rPr lang="en-CA" dirty="0"/>
              <a:t>px, </a:t>
            </a:r>
            <a:r>
              <a:rPr lang="en-CA" dirty="0" err="1"/>
              <a:t>pt</a:t>
            </a:r>
            <a:r>
              <a:rPr lang="en-CA" dirty="0"/>
              <a:t>, rem, % etc.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AND</a:t>
            </a:r>
          </a:p>
          <a:p>
            <a:pPr marL="0" indent="0">
              <a:buNone/>
            </a:pPr>
            <a:r>
              <a:rPr lang="en-CA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endParaRPr lang="en-CA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CA" b="1" dirty="0"/>
              <a:t>Sets the column(or row) as a ‘</a:t>
            </a:r>
            <a:r>
              <a:rPr lang="en-CA" b="1" dirty="0">
                <a:solidFill>
                  <a:schemeClr val="accent2"/>
                </a:solidFill>
              </a:rPr>
              <a:t>fraction</a:t>
            </a:r>
            <a:r>
              <a:rPr lang="en-CA" b="1" dirty="0"/>
              <a:t>’ of the available space.</a:t>
            </a:r>
            <a:endParaRPr lang="en-US" b="1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7C057D8-6ACD-4E16-84DA-4252036C851E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823284" y="3424989"/>
          <a:ext cx="5094973" cy="17383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853">
                  <a:extLst>
                    <a:ext uri="{9D8B030D-6E8A-4147-A177-3AD203B41FA5}">
                      <a16:colId xmlns:a16="http://schemas.microsoft.com/office/drawing/2014/main" val="2310713967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18154698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3274244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36247700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792163843"/>
                    </a:ext>
                  </a:extLst>
                </a:gridCol>
              </a:tblGrid>
              <a:tr h="501568"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3/6 (so half)</a:t>
                      </a:r>
                      <a:endParaRPr lang="en-US" sz="1400" dirty="0"/>
                    </a:p>
                  </a:txBody>
                  <a:tcPr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1/6</a:t>
                      </a:r>
                      <a:endParaRPr lang="en-US" sz="1400" dirty="0"/>
                    </a:p>
                  </a:txBody>
                  <a:tcPr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1/6</a:t>
                      </a:r>
                      <a:endParaRPr lang="en-US" sz="1400" dirty="0"/>
                    </a:p>
                  </a:txBody>
                  <a:tcPr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1/6</a:t>
                      </a:r>
                      <a:endParaRPr lang="en-US" sz="1400" dirty="0"/>
                    </a:p>
                  </a:txBody>
                  <a:tcPr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9670324"/>
                  </a:ext>
                </a:extLst>
              </a:tr>
              <a:tr h="618372">
                <a:tc>
                  <a:txBody>
                    <a:bodyPr/>
                    <a:lstStyle/>
                    <a:p>
                      <a:pPr algn="r"/>
                      <a:r>
                        <a:rPr lang="en-CA" sz="1400" dirty="0"/>
                        <a:t>50px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3285890"/>
                  </a:ext>
                </a:extLst>
              </a:tr>
              <a:tr h="618372">
                <a:tc>
                  <a:txBody>
                    <a:bodyPr/>
                    <a:lstStyle/>
                    <a:p>
                      <a:pPr algn="r"/>
                      <a:r>
                        <a:rPr lang="en-CA" sz="1400" dirty="0"/>
                        <a:t>50px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938783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28283F4-E76B-4C61-815B-87AEB262FBFF}"/>
              </a:ext>
            </a:extLst>
          </p:cNvPr>
          <p:cNvSpPr/>
          <p:nvPr/>
        </p:nvSpPr>
        <p:spPr>
          <a:xfrm>
            <a:off x="6172200" y="1690688"/>
            <a:ext cx="505727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>
                <a:latin typeface="Menlo" panose="020B0609030804020204" pitchFamily="49" charset="0"/>
              </a:rPr>
              <a:t>.wrapper {</a:t>
            </a:r>
          </a:p>
          <a:p>
            <a:pPr lvl="1"/>
            <a:r>
              <a:rPr lang="en-CA" sz="1600" dirty="0">
                <a:latin typeface="Menlo" panose="020B0609030804020204" pitchFamily="49" charset="0"/>
              </a:rPr>
              <a:t>display: grid;</a:t>
            </a:r>
          </a:p>
          <a:p>
            <a:r>
              <a:rPr lang="en-CA" dirty="0"/>
              <a:t>         grid-template-columns: 3fr 1fr 1fr 1fr;</a:t>
            </a:r>
          </a:p>
          <a:p>
            <a:pPr lvl="1"/>
            <a:r>
              <a:rPr lang="en-CA" sz="1600" dirty="0">
                <a:latin typeface="Menlo" panose="020B0609030804020204" pitchFamily="49" charset="0"/>
              </a:rPr>
              <a:t>grid-template-rows: 50px </a:t>
            </a:r>
            <a:r>
              <a:rPr lang="en-CA" sz="1600" dirty="0" err="1">
                <a:latin typeface="Menlo" panose="020B0609030804020204" pitchFamily="49" charset="0"/>
              </a:rPr>
              <a:t>50px</a:t>
            </a:r>
            <a:r>
              <a:rPr lang="en-CA" sz="1600" dirty="0">
                <a:latin typeface="Menlo" panose="020B0609030804020204" pitchFamily="49" charset="0"/>
              </a:rPr>
              <a:t>; </a:t>
            </a:r>
          </a:p>
          <a:p>
            <a:r>
              <a:rPr lang="en-CA" sz="1600" dirty="0">
                <a:latin typeface="Menlo" panose="020B0609030804020204" pitchFamily="49" charset="0"/>
              </a:rPr>
              <a:t>}</a:t>
            </a:r>
            <a:endParaRPr lang="en-CA" sz="16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063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F8B75-2982-4737-B4BD-29CA4D5F6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Specifying column widths (ii)</a:t>
            </a:r>
          </a:p>
        </p:txBody>
      </p:sp>
      <p:pic>
        <p:nvPicPr>
          <p:cNvPr id="5" name="Picture 4" descr="FIGURE 7.18 Specifying column widths">
            <a:extLst>
              <a:ext uri="{FF2B5EF4-FFF2-40B4-BE49-F238E27FC236}">
                <a16:creationId xmlns:a16="http://schemas.microsoft.com/office/drawing/2014/main" id="{3D18F85D-F5EF-4B84-866B-2526E54FC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94" b="-1098"/>
          <a:stretch/>
        </p:blipFill>
        <p:spPr>
          <a:xfrm>
            <a:off x="1526514" y="2181726"/>
            <a:ext cx="8240615" cy="223442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C7D1AD6-F16B-45AE-849F-F580725B6FEE}"/>
              </a:ext>
            </a:extLst>
          </p:cNvPr>
          <p:cNvGrpSpPr/>
          <p:nvPr/>
        </p:nvGrpSpPr>
        <p:grpSpPr>
          <a:xfrm>
            <a:off x="3080085" y="3429000"/>
            <a:ext cx="6606834" cy="1569466"/>
            <a:chOff x="3160295" y="4583534"/>
            <a:chExt cx="6606834" cy="15694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55F45A-4E73-495E-895D-58337304ACBE}"/>
                </a:ext>
              </a:extLst>
            </p:cNvPr>
            <p:cNvSpPr/>
            <p:nvPr/>
          </p:nvSpPr>
          <p:spPr>
            <a:xfrm>
              <a:off x="3160295" y="4859458"/>
              <a:ext cx="6606834" cy="12935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FIGURE 7.18 Specifying column widths">
              <a:extLst>
                <a:ext uri="{FF2B5EF4-FFF2-40B4-BE49-F238E27FC236}">
                  <a16:creationId xmlns:a16="http://schemas.microsoft.com/office/drawing/2014/main" id="{D0D50365-CA9E-4F49-BB1F-7BFB4E63B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948" t="59872" b="26425"/>
            <a:stretch/>
          </p:blipFill>
          <p:spPr>
            <a:xfrm>
              <a:off x="4900863" y="4583534"/>
              <a:ext cx="4866266" cy="1097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94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E935FC-FCA4-42D4-AD6C-3170D9EB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24600" cy="1325563"/>
          </a:xfrm>
        </p:spPr>
        <p:txBody>
          <a:bodyPr/>
          <a:lstStyle/>
          <a:p>
            <a:r>
              <a:rPr lang="en-CA" dirty="0"/>
              <a:t>Web Page Layouts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E3ECDF-6385-4E31-97C7-7910BD4D0D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264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From:</a:t>
            </a:r>
          </a:p>
          <a:p>
            <a:pPr lvl="1"/>
            <a:r>
              <a:rPr lang="en-CA" dirty="0"/>
              <a:t>Simple Blocks &amp; lists</a:t>
            </a:r>
          </a:p>
          <a:p>
            <a:pPr lvl="1"/>
            <a:r>
              <a:rPr lang="en-CA" dirty="0">
                <a:hlinkClick r:id="rId2"/>
              </a:rPr>
              <a:t>Tables</a:t>
            </a:r>
            <a:endParaRPr lang="en-CA" dirty="0"/>
          </a:p>
          <a:p>
            <a:pPr lvl="1"/>
            <a:r>
              <a:rPr lang="en-CA" dirty="0"/>
              <a:t>Frames</a:t>
            </a:r>
          </a:p>
          <a:p>
            <a:pPr lvl="1"/>
            <a:r>
              <a:rPr lang="en-CA" dirty="0"/>
              <a:t>Box model &amp; positioning</a:t>
            </a:r>
          </a:p>
          <a:p>
            <a:pPr lvl="2"/>
            <a:r>
              <a:rPr lang="en-CA" dirty="0"/>
              <a:t>Static, relative &amp; absolute, fixed &amp; sticky, &amp; z-indexing </a:t>
            </a:r>
          </a:p>
          <a:p>
            <a:pPr lvl="1"/>
            <a:r>
              <a:rPr lang="en-CA" dirty="0"/>
              <a:t>Floating &amp; Positioning blocks</a:t>
            </a:r>
          </a:p>
          <a:p>
            <a:pPr lvl="2"/>
            <a:r>
              <a:rPr lang="en-CA" dirty="0"/>
              <a:t>Left, right, none,</a:t>
            </a:r>
          </a:p>
          <a:p>
            <a:pPr lvl="2"/>
            <a:endParaRPr lang="en-CA" dirty="0"/>
          </a:p>
          <a:p>
            <a:pPr marL="0" indent="0">
              <a:buNone/>
            </a:pPr>
            <a:r>
              <a:rPr lang="en-CA" dirty="0"/>
              <a:t>…and now…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9DD7B0-042F-4710-BB50-F541F1E009A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748848" y="548640"/>
            <a:ext cx="4023360" cy="576072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F4D881-BB27-4B43-9062-84C3751866B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747463" y="503927"/>
            <a:ext cx="4023360" cy="576072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21460C7-E654-454C-9C60-0B49A777110D}"/>
              </a:ext>
            </a:extLst>
          </p:cNvPr>
          <p:cNvGrpSpPr/>
          <p:nvPr/>
        </p:nvGrpSpPr>
        <p:grpSpPr>
          <a:xfrm>
            <a:off x="7746078" y="503927"/>
            <a:ext cx="4023360" cy="5760720"/>
            <a:chOff x="3901440" y="548640"/>
            <a:chExt cx="4023360" cy="57607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CD8C76B-95AE-4C3E-8CD4-E131699C2AEA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1440" y="548640"/>
              <a:ext cx="4023360" cy="576072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24E238-B7EE-4905-AFE6-2D081DD9560D}"/>
                </a:ext>
              </a:extLst>
            </p:cNvPr>
            <p:cNvSpPr/>
            <p:nvPr/>
          </p:nvSpPr>
          <p:spPr>
            <a:xfrm rot="20154500">
              <a:off x="5079568" y="2522985"/>
              <a:ext cx="1594539" cy="258532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CA" sz="5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75000"/>
                    </a:schemeClr>
                  </a:solidFill>
                </a:rPr>
                <a:t>D</a:t>
              </a:r>
              <a:r>
                <a:rPr lang="en-US" sz="5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75000"/>
                    </a:schemeClr>
                  </a:solidFill>
                </a:rPr>
                <a:t>o</a:t>
              </a:r>
              <a:br>
                <a:rPr lang="en-US" sz="5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5400" b="1" dirty="0">
                  <a:ln w="22225">
                    <a:solidFill>
                      <a:srgbClr val="FF0000"/>
                    </a:solidFill>
                    <a:prstDash val="solid"/>
                  </a:ln>
                  <a:solidFill>
                    <a:schemeClr val="accent2">
                      <a:lumMod val="75000"/>
                    </a:schemeClr>
                  </a:solidFill>
                </a:rPr>
                <a:t>NOT</a:t>
              </a:r>
              <a:r>
                <a:rPr lang="en-US" sz="5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br>
                <a:rPr lang="en-US" sz="5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5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75000"/>
                    </a:schemeClr>
                  </a:solidFill>
                </a:rPr>
                <a:t>use.</a:t>
              </a:r>
            </a:p>
          </p:txBody>
        </p:sp>
      </p:grpSp>
      <p:pic>
        <p:nvPicPr>
          <p:cNvPr id="13" name="Content Placeholder 6" descr="4071505022.eps.png">
            <a:extLst>
              <a:ext uri="{FF2B5EF4-FFF2-40B4-BE49-F238E27FC236}">
                <a16:creationId xmlns:a16="http://schemas.microsoft.com/office/drawing/2014/main" id="{F62F7AF8-E218-4A4F-8F8B-A74BC4F91593}"/>
              </a:ext>
            </a:extLst>
          </p:cNvPr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1"/>
          <a:stretch/>
        </p:blipFill>
        <p:spPr>
          <a:xfrm>
            <a:off x="7709795" y="548640"/>
            <a:ext cx="4023360" cy="57607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Content Placeholder 5" descr="4071505024.eps.png">
            <a:extLst>
              <a:ext uri="{FF2B5EF4-FFF2-40B4-BE49-F238E27FC236}">
                <a16:creationId xmlns:a16="http://schemas.microsoft.com/office/drawing/2014/main" id="{E6185DA9-3DF7-4B79-B550-14B15098879C}"/>
              </a:ext>
            </a:extLst>
          </p:cNvPr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2" r="-1"/>
          <a:stretch/>
        </p:blipFill>
        <p:spPr>
          <a:xfrm>
            <a:off x="7670742" y="526284"/>
            <a:ext cx="4023360" cy="576072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2998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5FF76-9327-6D41-9E5C-9B583CF01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A2262-DA79-5B49-A438-5331DA268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Set the gap between rows and columns to 20px:</a:t>
            </a:r>
            <a:endParaRPr lang="en-US" dirty="0"/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Set the gap between rows to 20px, and the columns to 50px: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F2CFB2-85C9-CF41-9616-099F3B0D7E13}"/>
              </a:ext>
            </a:extLst>
          </p:cNvPr>
          <p:cNvSpPr/>
          <p:nvPr/>
        </p:nvSpPr>
        <p:spPr>
          <a:xfrm>
            <a:off x="8191500" y="4811712"/>
            <a:ext cx="346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Consolas" panose="020B0609020204030204" pitchFamily="49" charset="0"/>
              </a:rPr>
              <a:t>.grid-container {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  grid-gap: 20px 50px;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DDC6BE-2FC1-824E-B998-D6497F76C03B}"/>
              </a:ext>
            </a:extLst>
          </p:cNvPr>
          <p:cNvSpPr/>
          <p:nvPr/>
        </p:nvSpPr>
        <p:spPr>
          <a:xfrm>
            <a:off x="8191500" y="2578099"/>
            <a:ext cx="346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Consolas" panose="020B0609020204030204" pitchFamily="49" charset="0"/>
              </a:rPr>
              <a:t>.grid-container {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  grid-gap: 20px;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729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678DD-FAF4-4961-961B-3B74E361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Merging with Explicit Grid Placement</a:t>
            </a:r>
          </a:p>
        </p:txBody>
      </p:sp>
      <p:pic>
        <p:nvPicPr>
          <p:cNvPr id="7" name="Picture 6" descr="FIGURE 7.19 Using explicit grid item placement">
            <a:extLst>
              <a:ext uri="{FF2B5EF4-FFF2-40B4-BE49-F238E27FC236}">
                <a16:creationId xmlns:a16="http://schemas.microsoft.com/office/drawing/2014/main" id="{AD1A1D67-C5B0-4F66-A9C2-4F37F31E8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504"/>
          <a:stretch/>
        </p:blipFill>
        <p:spPr>
          <a:xfrm>
            <a:off x="609600" y="1596185"/>
            <a:ext cx="10972800" cy="1962179"/>
          </a:xfrm>
          <a:prstGeom prst="rect">
            <a:avLst/>
          </a:prstGeom>
        </p:spPr>
      </p:pic>
      <p:pic>
        <p:nvPicPr>
          <p:cNvPr id="8" name="Picture 7" descr="FIGURE 7.19 - Example1&#10;&#10;Notice that child element within the grid container has explicit grid-column-start and&#10;grid-&#10;column-end properties (set using line numbers), which makes the content&#10;span two cells.">
            <a:extLst>
              <a:ext uri="{FF2B5EF4-FFF2-40B4-BE49-F238E27FC236}">
                <a16:creationId xmlns:a16="http://schemas.microsoft.com/office/drawing/2014/main" id="{9E9DAE2C-3252-40B7-94FB-8AAD217B5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" t="24974" r="-131" b="49530"/>
          <a:stretch/>
        </p:blipFill>
        <p:spPr>
          <a:xfrm>
            <a:off x="482899" y="3841900"/>
            <a:ext cx="10972800" cy="196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24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678DD-FAF4-4961-961B-3B74E361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Merging, Example 2</a:t>
            </a:r>
          </a:p>
        </p:txBody>
      </p:sp>
      <p:pic>
        <p:nvPicPr>
          <p:cNvPr id="7" name="Picture 6" descr="FIGURE 7.19 Using explicit grid item placement">
            <a:extLst>
              <a:ext uri="{FF2B5EF4-FFF2-40B4-BE49-F238E27FC236}">
                <a16:creationId xmlns:a16="http://schemas.microsoft.com/office/drawing/2014/main" id="{AD1A1D67-C5B0-4F66-A9C2-4F37F31E8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504"/>
          <a:stretch/>
        </p:blipFill>
        <p:spPr>
          <a:xfrm>
            <a:off x="609600" y="1582537"/>
            <a:ext cx="10972800" cy="1962179"/>
          </a:xfrm>
          <a:prstGeom prst="rect">
            <a:avLst/>
          </a:prstGeom>
        </p:spPr>
      </p:pic>
      <p:pic>
        <p:nvPicPr>
          <p:cNvPr id="8" name="Picture 7" descr="FIGURE 7.19 - Example 2&#10;&#10;In the second example, the “B” child element is pulled out of its&#10;“normal” position, and explicitly placed into the second row and second column">
            <a:extLst>
              <a:ext uri="{FF2B5EF4-FFF2-40B4-BE49-F238E27FC236}">
                <a16:creationId xmlns:a16="http://schemas.microsoft.com/office/drawing/2014/main" id="{9E9DAE2C-3252-40B7-94FB-8AAD217B5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28" b="27381"/>
          <a:stretch/>
        </p:blipFill>
        <p:spPr>
          <a:xfrm>
            <a:off x="482899" y="3973157"/>
            <a:ext cx="10972800" cy="18309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F22320-5F8F-4DC1-8B81-7CE59DF9ECCE}"/>
              </a:ext>
            </a:extLst>
          </p:cNvPr>
          <p:cNvSpPr txBox="1"/>
          <p:nvPr/>
        </p:nvSpPr>
        <p:spPr>
          <a:xfrm>
            <a:off x="10727140" y="2378960"/>
            <a:ext cx="728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8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D18BE-9DBB-8E4D-B1F0-5A589A25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03543" cy="1325563"/>
          </a:xfrm>
        </p:spPr>
        <p:txBody>
          <a:bodyPr/>
          <a:lstStyle/>
          <a:p>
            <a:r>
              <a:rPr lang="en-US" dirty="0"/>
              <a:t>Another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B682A5-890D-0E40-BF02-1E00A4E0A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8039"/>
            <a:ext cx="5705475" cy="1615591"/>
          </a:xfrm>
          <a:ln w="28575">
            <a:solidFill>
              <a:srgbClr val="4148C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1F5382-A9A8-364D-8B69-D3D320DAC4BB}"/>
              </a:ext>
            </a:extLst>
          </p:cNvPr>
          <p:cNvSpPr/>
          <p:nvPr/>
        </p:nvSpPr>
        <p:spPr>
          <a:xfrm>
            <a:off x="6977063" y="436563"/>
            <a:ext cx="6096000" cy="54784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400" dirty="0">
                <a:latin typeface="Menlo" panose="020B0609030804020204" pitchFamily="49" charset="0"/>
              </a:rPr>
              <a:t>&lt;style&gt;</a:t>
            </a:r>
          </a:p>
          <a:p>
            <a:pPr lvl="1"/>
            <a:r>
              <a:rPr lang="en-CA" sz="1400" dirty="0">
                <a:latin typeface="Menlo" panose="020B0609030804020204" pitchFamily="49" charset="0"/>
              </a:rPr>
              <a:t>div{</a:t>
            </a:r>
          </a:p>
          <a:p>
            <a:pPr lvl="1"/>
            <a:r>
              <a:rPr lang="en-CA" sz="1400" dirty="0">
                <a:latin typeface="Menlo" panose="020B0609030804020204" pitchFamily="49" charset="0"/>
              </a:rPr>
              <a:t>font-size: 50px;</a:t>
            </a:r>
          </a:p>
          <a:p>
            <a:r>
              <a:rPr lang="en-CA" sz="1400" dirty="0">
                <a:latin typeface="Menlo" panose="020B0609030804020204" pitchFamily="49" charset="0"/>
              </a:rPr>
              <a:t>}</a:t>
            </a:r>
          </a:p>
          <a:p>
            <a:r>
              <a:rPr lang="en-CA" sz="1400" dirty="0">
                <a:latin typeface="Menlo" panose="020B0609030804020204" pitchFamily="49" charset="0"/>
              </a:rPr>
              <a:t>.wrapper {</a:t>
            </a:r>
          </a:p>
          <a:p>
            <a:pPr lvl="1"/>
            <a:r>
              <a:rPr lang="en-CA" sz="1400" dirty="0">
                <a:latin typeface="Menlo" panose="020B0609030804020204" pitchFamily="49" charset="0"/>
              </a:rPr>
              <a:t>display: grid;</a:t>
            </a:r>
          </a:p>
          <a:p>
            <a:pPr lvl="1"/>
            <a:r>
              <a:rPr lang="en-CA" sz="1400" dirty="0">
                <a:latin typeface="Menlo" panose="020B0609030804020204" pitchFamily="49" charset="0"/>
              </a:rPr>
              <a:t>grid-template-columns: 30% 10% 10% 10%;</a:t>
            </a:r>
          </a:p>
          <a:p>
            <a:pPr lvl="1"/>
            <a:r>
              <a:rPr lang="en-CA" sz="1400" dirty="0">
                <a:latin typeface="Menlo" panose="020B0609030804020204" pitchFamily="49" charset="0"/>
              </a:rPr>
              <a:t>grid-template-rows: 50px 50px 50px; </a:t>
            </a:r>
          </a:p>
          <a:p>
            <a:r>
              <a:rPr lang="en-CA" sz="1400" dirty="0">
                <a:latin typeface="Menlo" panose="020B0609030804020204" pitchFamily="49" charset="0"/>
              </a:rPr>
              <a:t>}</a:t>
            </a:r>
          </a:p>
          <a:p>
            <a:r>
              <a:rPr lang="en-CA" sz="1400" dirty="0">
                <a:solidFill>
                  <a:srgbClr val="FF0000"/>
                </a:solidFill>
                <a:latin typeface="Menlo" panose="020B0609030804020204" pitchFamily="49" charset="0"/>
              </a:rPr>
              <a:t>#item1{</a:t>
            </a:r>
          </a:p>
          <a:p>
            <a:pPr lvl="1"/>
            <a:r>
              <a:rPr lang="en-CA" sz="1400" dirty="0">
                <a:solidFill>
                  <a:srgbClr val="FF0000"/>
                </a:solidFill>
                <a:latin typeface="Menlo" panose="020B0609030804020204" pitchFamily="49" charset="0"/>
              </a:rPr>
              <a:t>grid-column-start: 1;</a:t>
            </a:r>
          </a:p>
          <a:p>
            <a:pPr lvl="1"/>
            <a:r>
              <a:rPr lang="en-CA" sz="1400" dirty="0">
                <a:solidFill>
                  <a:srgbClr val="FF0000"/>
                </a:solidFill>
                <a:latin typeface="Menlo" panose="020B0609030804020204" pitchFamily="49" charset="0"/>
              </a:rPr>
              <a:t>grid-column-end: 4;</a:t>
            </a:r>
          </a:p>
          <a:p>
            <a:r>
              <a:rPr lang="en-CA" sz="1400" dirty="0">
                <a:solidFill>
                  <a:srgbClr val="FF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CA" sz="1400" dirty="0">
                <a:latin typeface="Menlo" panose="020B0609030804020204" pitchFamily="49" charset="0"/>
              </a:rPr>
              <a:t>&lt;/style&gt;</a:t>
            </a:r>
          </a:p>
          <a:p>
            <a:r>
              <a:rPr lang="en-CA" sz="1400" dirty="0">
                <a:latin typeface="Menlo" panose="020B0609030804020204" pitchFamily="49" charset="0"/>
              </a:rPr>
              <a:t>&lt;/head&gt;</a:t>
            </a:r>
          </a:p>
          <a:p>
            <a:r>
              <a:rPr lang="en-CA" sz="1400" dirty="0">
                <a:latin typeface="Menlo" panose="020B0609030804020204" pitchFamily="49" charset="0"/>
              </a:rPr>
              <a:t>&lt;body&gt;</a:t>
            </a:r>
          </a:p>
          <a:p>
            <a:pPr lvl="1"/>
            <a:r>
              <a:rPr lang="en-CA" sz="1400" dirty="0">
                <a:latin typeface="Menlo" panose="020B0609030804020204" pitchFamily="49" charset="0"/>
              </a:rPr>
              <a:t>&lt;div class="wrapper"&gt;</a:t>
            </a:r>
          </a:p>
          <a:p>
            <a:pPr lvl="2"/>
            <a:r>
              <a:rPr lang="en-CA" sz="1400" dirty="0">
                <a:solidFill>
                  <a:srgbClr val="FF0000"/>
                </a:solidFill>
                <a:latin typeface="Menlo" panose="020B0609030804020204" pitchFamily="49" charset="0"/>
              </a:rPr>
              <a:t>&lt;div id="item1"&gt;1&lt;/div&gt;</a:t>
            </a:r>
          </a:p>
          <a:p>
            <a:pPr lvl="2"/>
            <a:r>
              <a:rPr lang="en-CA" sz="1400" dirty="0">
                <a:latin typeface="Menlo" panose="020B0609030804020204" pitchFamily="49" charset="0"/>
              </a:rPr>
              <a:t>&lt;div&gt;2&lt;/div&gt;</a:t>
            </a:r>
          </a:p>
          <a:p>
            <a:pPr lvl="2"/>
            <a:r>
              <a:rPr lang="en-CA" sz="1400" dirty="0">
                <a:latin typeface="Menlo" panose="020B0609030804020204" pitchFamily="49" charset="0"/>
              </a:rPr>
              <a:t>&lt;div&gt;3&lt;/div&gt;</a:t>
            </a:r>
          </a:p>
          <a:p>
            <a:pPr lvl="2"/>
            <a:r>
              <a:rPr lang="en-CA" sz="1400" dirty="0">
                <a:latin typeface="Menlo" panose="020B0609030804020204" pitchFamily="49" charset="0"/>
              </a:rPr>
              <a:t>&lt;div&gt;4&lt;/div&gt;</a:t>
            </a:r>
          </a:p>
          <a:p>
            <a:pPr lvl="2"/>
            <a:r>
              <a:rPr lang="en-CA" sz="1400" dirty="0">
                <a:latin typeface="Menlo" panose="020B0609030804020204" pitchFamily="49" charset="0"/>
              </a:rPr>
              <a:t>&lt;div&gt;5&lt;/div&gt;</a:t>
            </a:r>
          </a:p>
          <a:p>
            <a:pPr lvl="2"/>
            <a:r>
              <a:rPr lang="en-CA" sz="1400" dirty="0">
                <a:latin typeface="Menlo" panose="020B0609030804020204" pitchFamily="49" charset="0"/>
              </a:rPr>
              <a:t>&lt;div&gt;6&lt;/div&gt;</a:t>
            </a:r>
          </a:p>
          <a:p>
            <a:pPr lvl="1"/>
            <a:r>
              <a:rPr lang="en-CA" sz="1400" dirty="0">
                <a:latin typeface="Menlo" panose="020B0609030804020204" pitchFamily="49" charset="0"/>
              </a:rPr>
              <a:t>&lt;/div&gt;</a:t>
            </a:r>
          </a:p>
          <a:p>
            <a:r>
              <a:rPr lang="en-CA" sz="1400" dirty="0">
                <a:latin typeface="Menlo" panose="020B0609030804020204" pitchFamily="49" charset="0"/>
              </a:rPr>
              <a:t>&lt;/body&gt;</a:t>
            </a:r>
            <a:endParaRPr lang="en-CA" sz="1400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F8330-F0C2-724D-B713-0C950853C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242" y="4429124"/>
            <a:ext cx="4810970" cy="203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37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49F52-9BC6-403D-A03A-E020D6D9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properties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3CEE0-1EE2-4E2A-AD1D-24C4DFB07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1" y="1441451"/>
            <a:ext cx="5299935" cy="2230493"/>
          </a:xfrm>
        </p:spPr>
        <p:txBody>
          <a:bodyPr/>
          <a:lstStyle/>
          <a:p>
            <a:pPr algn="l"/>
            <a:r>
              <a:rPr lang="en-US" sz="2400" b="1" dirty="0">
                <a:latin typeface="+mj-lt"/>
              </a:rPr>
              <a:t>align-self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and justify-self </a:t>
            </a:r>
            <a:r>
              <a:rPr lang="en-US" sz="2400" dirty="0">
                <a:latin typeface="+mj-lt"/>
              </a:rPr>
              <a:t>control the cell content’s horizontal and vertical alignment within its grid container.</a:t>
            </a:r>
          </a:p>
        </p:txBody>
      </p:sp>
      <p:pic>
        <p:nvPicPr>
          <p:cNvPr id="6" name="Picture 5" descr="FIGURE 7.20 Aligning content within grid cell">
            <a:extLst>
              <a:ext uri="{FF2B5EF4-FFF2-40B4-BE49-F238E27FC236}">
                <a16:creationId xmlns:a16="http://schemas.microsoft.com/office/drawing/2014/main" id="{A1E32212-9155-44BE-AA01-885515642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468" y="1484583"/>
            <a:ext cx="5042413" cy="3145343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15BD2F7-B107-475A-910B-708FEEC480BA}"/>
              </a:ext>
            </a:extLst>
          </p:cNvPr>
          <p:cNvSpPr txBox="1">
            <a:spLocks/>
          </p:cNvSpPr>
          <p:nvPr/>
        </p:nvSpPr>
        <p:spPr>
          <a:xfrm>
            <a:off x="609599" y="4629925"/>
            <a:ext cx="10972799" cy="140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7FA3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FA3"/>
              </a:buClr>
              <a:buSzPts val="18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FA3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FA3"/>
              </a:buClr>
              <a:buSzPts val="18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FA3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+mj-lt"/>
              </a:rPr>
              <a:t>You can similarly control cell alignment within a grid container using </a:t>
            </a:r>
            <a:r>
              <a:rPr lang="en-US" sz="2400" b="1" dirty="0">
                <a:latin typeface="+mj-lt"/>
              </a:rPr>
              <a:t>align-items</a:t>
            </a:r>
            <a:r>
              <a:rPr lang="en-US" sz="2400" dirty="0">
                <a:latin typeface="+mj-lt"/>
              </a:rPr>
              <a:t> </a:t>
            </a:r>
            <a:r>
              <a:rPr lang="en-CA" sz="2400" dirty="0">
                <a:latin typeface="+mj-lt"/>
              </a:rPr>
              <a:t>and </a:t>
            </a:r>
            <a:r>
              <a:rPr lang="en-CA" sz="2400" b="1" dirty="0">
                <a:latin typeface="+mj-lt"/>
              </a:rPr>
              <a:t>justify-items</a:t>
            </a:r>
            <a:endParaRPr lang="en-CA" sz="2133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6573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E7408-39F3-4F7A-8538-ACEFFBAE9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Nested Grid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218A57A-0E08-4385-8BBE-D6B46E49E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1" y="1441451"/>
            <a:ext cx="5190319" cy="2488677"/>
          </a:xfrm>
        </p:spPr>
        <p:txBody>
          <a:bodyPr/>
          <a:lstStyle/>
          <a:p>
            <a:pPr algn="l"/>
            <a:r>
              <a:rPr lang="en-US" sz="2400" b="1" dirty="0">
                <a:latin typeface="+mj-lt"/>
              </a:rPr>
              <a:t>align-self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and justify-self </a:t>
            </a:r>
            <a:r>
              <a:rPr lang="en-US" sz="2400" dirty="0">
                <a:latin typeface="+mj-lt"/>
              </a:rPr>
              <a:t>control the cell content’s horizontal and vertical alignment within its grid container.</a:t>
            </a:r>
          </a:p>
        </p:txBody>
      </p:sp>
      <p:pic>
        <p:nvPicPr>
          <p:cNvPr id="5" name="Picture 4" descr="FIGURE 7.22 Nested grids">
            <a:extLst>
              <a:ext uri="{FF2B5EF4-FFF2-40B4-BE49-F238E27FC236}">
                <a16:creationId xmlns:a16="http://schemas.microsoft.com/office/drawing/2014/main" id="{CA343286-C2EE-4764-9FC7-9A6652198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920" y="1312649"/>
            <a:ext cx="5782481" cy="483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8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94749-3098-437A-993A-C5DB4D9F5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15371"/>
            <a:ext cx="4706681" cy="1097279"/>
          </a:xfrm>
        </p:spPr>
        <p:txBody>
          <a:bodyPr/>
          <a:lstStyle/>
          <a:p>
            <a:r>
              <a:rPr lang="en-CA" dirty="0"/>
              <a:t>Grid Areas</a:t>
            </a:r>
          </a:p>
        </p:txBody>
      </p:sp>
      <p:sp>
        <p:nvSpPr>
          <p:cNvPr id="4" name="TextBox 3" descr="LISTING 4.2 Embedded styles example">
            <a:extLst>
              <a:ext uri="{FF2B5EF4-FFF2-40B4-BE49-F238E27FC236}">
                <a16:creationId xmlns:a16="http://schemas.microsoft.com/office/drawing/2014/main" id="{42811BFF-DD06-458F-91E3-318BD4D72E6F}"/>
              </a:ext>
            </a:extLst>
          </p:cNvPr>
          <p:cNvSpPr txBox="1"/>
          <p:nvPr/>
        </p:nvSpPr>
        <p:spPr>
          <a:xfrm>
            <a:off x="554701" y="1312649"/>
            <a:ext cx="7974417" cy="4372224"/>
          </a:xfrm>
          <a:prstGeom prst="rect">
            <a:avLst/>
          </a:prstGeom>
          <a:solidFill>
            <a:srgbClr val="E6F0F5"/>
          </a:solidFill>
        </p:spPr>
        <p:txBody>
          <a:bodyPr wrap="square" numCol="2" rtlCol="0">
            <a:noAutofit/>
          </a:bodyPr>
          <a:lstStyle/>
          <a:p>
            <a:pPr algn="l"/>
            <a:r>
              <a:rPr lang="en-CA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&lt;style&gt;</a:t>
            </a:r>
          </a:p>
          <a:p>
            <a:pPr algn="l"/>
            <a:r>
              <a:rPr lang="en-CA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.container {</a:t>
            </a:r>
          </a:p>
          <a:p>
            <a:pPr algn="l"/>
            <a:r>
              <a:rPr lang="en-CA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grid-gap: 10px;</a:t>
            </a:r>
          </a:p>
          <a:p>
            <a:pPr algn="l"/>
            <a:r>
              <a:rPr lang="en-CA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display: grid;</a:t>
            </a:r>
          </a:p>
          <a:p>
            <a:pPr algn="l"/>
            <a:r>
              <a:rPr lang="en-CA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grid-template-rows: 100px 150px 100px;</a:t>
            </a:r>
          </a:p>
          <a:p>
            <a:pPr algn="l"/>
            <a:r>
              <a:rPr lang="en-CA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grid-template-columns: 75px 1fr </a:t>
            </a:r>
            <a:r>
              <a:rPr lang="en-CA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1fr</a:t>
            </a:r>
            <a:r>
              <a:rPr lang="en-CA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1fr</a:t>
            </a:r>
            <a:r>
              <a:rPr lang="en-CA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1fr</a:t>
            </a:r>
            <a:r>
              <a:rPr lang="en-CA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algn="l"/>
            <a:r>
              <a:rPr lang="en-CA" sz="1600" dirty="0">
                <a:solidFill>
                  <a:srgbClr val="9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grid-template-areas: ". a1 a2 a3 a4"</a:t>
            </a:r>
          </a:p>
          <a:p>
            <a:pPr algn="l"/>
            <a:r>
              <a:rPr lang="en-CA" sz="1600" dirty="0">
                <a:solidFill>
                  <a:srgbClr val="9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"b1 b2 </a:t>
            </a:r>
            <a:r>
              <a:rPr lang="en-CA" sz="1600" dirty="0" err="1">
                <a:solidFill>
                  <a:srgbClr val="9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b2</a:t>
            </a:r>
            <a:r>
              <a:rPr lang="en-CA" sz="1600" dirty="0">
                <a:solidFill>
                  <a:srgbClr val="9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sz="1600" dirty="0" err="1">
                <a:solidFill>
                  <a:srgbClr val="9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b2</a:t>
            </a:r>
            <a:r>
              <a:rPr lang="en-CA" sz="1600" dirty="0">
                <a:solidFill>
                  <a:srgbClr val="9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b3"</a:t>
            </a:r>
          </a:p>
          <a:p>
            <a:pPr algn="l"/>
            <a:r>
              <a:rPr lang="en-CA" sz="1600" dirty="0">
                <a:solidFill>
                  <a:srgbClr val="9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</a:t>
            </a:r>
            <a:r>
              <a:rPr lang="pl-PL" sz="1600" dirty="0">
                <a:solidFill>
                  <a:srgbClr val="9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"b1 c1 c2 c2 c2";</a:t>
            </a:r>
          </a:p>
          <a:p>
            <a:pPr algn="l"/>
            <a:r>
              <a:rPr lang="en-CA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pPr algn="l"/>
            <a:r>
              <a:rPr lang="en-CA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.a1 { grid-area: a1; }</a:t>
            </a:r>
          </a:p>
          <a:p>
            <a:pPr algn="l"/>
            <a:r>
              <a:rPr lang="en-CA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.a2 { grid-area: a2; }</a:t>
            </a:r>
          </a:p>
          <a:p>
            <a:pPr algn="l"/>
            <a:r>
              <a:rPr lang="en-CA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.a3 { grid-area: a3; }</a:t>
            </a:r>
          </a:p>
          <a:p>
            <a:pPr algn="l"/>
            <a:r>
              <a:rPr lang="en-CA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.a4 { grid-area: a4; }</a:t>
            </a:r>
          </a:p>
          <a:p>
            <a:pPr algn="l"/>
            <a:r>
              <a:rPr lang="en-CA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.b1 { grid-area: b1; }</a:t>
            </a:r>
          </a:p>
          <a:p>
            <a:pPr algn="l"/>
            <a:r>
              <a:rPr lang="en-CA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.b2 { grid-area: b2; }</a:t>
            </a:r>
          </a:p>
          <a:p>
            <a:pPr algn="l"/>
            <a:r>
              <a:rPr lang="en-CA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.b3 { grid-area: b3; }</a:t>
            </a:r>
          </a:p>
          <a:p>
            <a:pPr algn="l"/>
            <a:r>
              <a:rPr lang="en-CA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.c1 { grid-area: c1; }</a:t>
            </a:r>
          </a:p>
          <a:p>
            <a:pPr algn="l"/>
            <a:r>
              <a:rPr lang="en-CA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.c2 { grid-area: c2; }</a:t>
            </a:r>
          </a:p>
          <a:p>
            <a:pPr algn="l"/>
            <a:r>
              <a:rPr lang="en-CA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&lt;/style&gt;</a:t>
            </a:r>
            <a:br>
              <a:rPr lang="en-CA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CA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CA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&lt;section class="container"&gt;</a:t>
            </a:r>
          </a:p>
          <a:p>
            <a:pPr algn="l"/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&lt;div class="yellow </a:t>
            </a:r>
            <a:r>
              <a:rPr lang="en-US" sz="1600" dirty="0">
                <a:solidFill>
                  <a:srgbClr val="9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a1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"&gt;A1&lt;/div&gt;</a:t>
            </a:r>
          </a:p>
          <a:p>
            <a:pPr algn="l"/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&lt;div class="yellow </a:t>
            </a:r>
            <a:r>
              <a:rPr lang="en-US" sz="1600" dirty="0">
                <a:solidFill>
                  <a:srgbClr val="9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a2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"&gt;A2&lt;/div&gt;</a:t>
            </a:r>
          </a:p>
          <a:p>
            <a:pPr algn="l"/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&lt;div class="yellow </a:t>
            </a:r>
            <a:r>
              <a:rPr lang="en-US" sz="1600" dirty="0">
                <a:solidFill>
                  <a:srgbClr val="9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a3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"&gt;A3&lt;/div&gt;</a:t>
            </a:r>
          </a:p>
          <a:p>
            <a:pPr algn="l"/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&lt;div class="yellow </a:t>
            </a:r>
            <a:r>
              <a:rPr lang="en-US" sz="1600" dirty="0">
                <a:solidFill>
                  <a:srgbClr val="9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a4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"&gt;A4&lt;/div&gt;</a:t>
            </a:r>
          </a:p>
          <a:p>
            <a:pPr algn="l"/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&lt;div class="orange </a:t>
            </a:r>
            <a:r>
              <a:rPr lang="en-US" sz="1600" dirty="0">
                <a:solidFill>
                  <a:srgbClr val="9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b1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"&gt;B1&lt;/div&gt;</a:t>
            </a:r>
          </a:p>
          <a:p>
            <a:pPr algn="l"/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&lt;div class="orange </a:t>
            </a:r>
            <a:r>
              <a:rPr lang="en-US" sz="1600" dirty="0">
                <a:solidFill>
                  <a:srgbClr val="9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b2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"&gt;B2&lt;/div&gt;</a:t>
            </a:r>
          </a:p>
          <a:p>
            <a:pPr algn="l"/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&lt;div class="orange </a:t>
            </a:r>
            <a:r>
              <a:rPr lang="en-US" sz="1600" dirty="0">
                <a:solidFill>
                  <a:srgbClr val="9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b3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"&gt;B3&lt;/div&gt;</a:t>
            </a:r>
          </a:p>
          <a:p>
            <a:pPr algn="l"/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&lt;div class="cyan </a:t>
            </a:r>
            <a:r>
              <a:rPr lang="en-US" sz="1600" dirty="0">
                <a:solidFill>
                  <a:srgbClr val="9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c1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"&gt;C1&lt;/div&gt;</a:t>
            </a:r>
          </a:p>
          <a:p>
            <a:pPr algn="l"/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&lt;div class="cyan </a:t>
            </a:r>
            <a:r>
              <a:rPr lang="en-US" sz="1600" dirty="0">
                <a:solidFill>
                  <a:srgbClr val="9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"&gt;C2&lt;/div&gt;</a:t>
            </a:r>
          </a:p>
          <a:p>
            <a:pPr algn="l"/>
            <a:r>
              <a:rPr lang="en-CA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&lt;/section&gt;</a:t>
            </a:r>
          </a:p>
          <a:p>
            <a:pPr algn="l"/>
            <a:endParaRPr lang="en-CA" sz="1600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479AF-2748-4CB0-BC01-98F403524EEE}"/>
              </a:ext>
            </a:extLst>
          </p:cNvPr>
          <p:cNvSpPr txBox="1"/>
          <p:nvPr/>
        </p:nvSpPr>
        <p:spPr>
          <a:xfrm>
            <a:off x="432392" y="5684874"/>
            <a:ext cx="5846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9A9A"/>
                </a:solidFill>
                <a:latin typeface="+mj-lt"/>
              </a:rPr>
              <a:t>LISTING 7.2 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Using grid areas</a:t>
            </a:r>
            <a:endParaRPr lang="en-CA" sz="1600" dirty="0">
              <a:latin typeface="+mj-lt"/>
            </a:endParaRPr>
          </a:p>
        </p:txBody>
      </p:sp>
      <p:pic>
        <p:nvPicPr>
          <p:cNvPr id="10" name="Picture 9" descr="FIGURE 7.23 Using grid areas (a)">
            <a:extLst>
              <a:ext uri="{FF2B5EF4-FFF2-40B4-BE49-F238E27FC236}">
                <a16:creationId xmlns:a16="http://schemas.microsoft.com/office/drawing/2014/main" id="{96E174EB-FB05-4023-837E-EAFE62AE1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2" r="34217" b="67545"/>
          <a:stretch/>
        </p:blipFill>
        <p:spPr>
          <a:xfrm>
            <a:off x="8020740" y="2415362"/>
            <a:ext cx="3616561" cy="20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86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94749-3098-437A-993A-C5DB4D9F5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15371"/>
            <a:ext cx="4706681" cy="1097279"/>
          </a:xfrm>
        </p:spPr>
        <p:txBody>
          <a:bodyPr/>
          <a:lstStyle/>
          <a:p>
            <a:r>
              <a:rPr lang="en-CA" dirty="0"/>
              <a:t>Grid Areas (ii)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479AF-2748-4CB0-BC01-98F403524EEE}"/>
              </a:ext>
            </a:extLst>
          </p:cNvPr>
          <p:cNvSpPr txBox="1"/>
          <p:nvPr/>
        </p:nvSpPr>
        <p:spPr>
          <a:xfrm>
            <a:off x="432392" y="5684874"/>
            <a:ext cx="5846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9A9A"/>
                </a:solidFill>
                <a:latin typeface="+mj-lt"/>
              </a:rPr>
              <a:t>LISTING 7.2 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Using grid areas</a:t>
            </a:r>
            <a:endParaRPr lang="en-CA" sz="1600" dirty="0">
              <a:latin typeface="+mj-lt"/>
            </a:endParaRPr>
          </a:p>
        </p:txBody>
      </p:sp>
      <p:pic>
        <p:nvPicPr>
          <p:cNvPr id="10" name="Picture 9" descr="FIGURE 7.23 Using grid areas (b)">
            <a:extLst>
              <a:ext uri="{FF2B5EF4-FFF2-40B4-BE49-F238E27FC236}">
                <a16:creationId xmlns:a16="http://schemas.microsoft.com/office/drawing/2014/main" id="{96E174EB-FB05-4023-837E-EAFE62AE1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8" t="34141" r="-1143" b="34526"/>
          <a:stretch/>
        </p:blipFill>
        <p:spPr>
          <a:xfrm>
            <a:off x="707555" y="2211573"/>
            <a:ext cx="5571461" cy="2140687"/>
          </a:xfrm>
          <a:prstGeom prst="rect">
            <a:avLst/>
          </a:prstGeom>
        </p:spPr>
      </p:pic>
      <p:pic>
        <p:nvPicPr>
          <p:cNvPr id="6" name="Picture 5" descr="FIGURE 7.23 Using grid areas (c)">
            <a:extLst>
              <a:ext uri="{FF2B5EF4-FFF2-40B4-BE49-F238E27FC236}">
                <a16:creationId xmlns:a16="http://schemas.microsoft.com/office/drawing/2014/main" id="{4CA9E40B-764F-43A6-9089-3652B9E75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807" r="-1341" b="-140"/>
          <a:stretch/>
        </p:blipFill>
        <p:spPr>
          <a:xfrm>
            <a:off x="6279016" y="2088707"/>
            <a:ext cx="5571461" cy="214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04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02DAC-B1A1-1F43-AE10-D146549D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8390D9-E95F-9A42-9BB4-79F8FAFAC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6343" y="1690688"/>
            <a:ext cx="6751166" cy="4351338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38B1D0-808D-48CE-8A40-599E0AD72AFA}"/>
              </a:ext>
            </a:extLst>
          </p:cNvPr>
          <p:cNvCxnSpPr/>
          <p:nvPr/>
        </p:nvCxnSpPr>
        <p:spPr>
          <a:xfrm>
            <a:off x="4375600" y="1351613"/>
            <a:ext cx="0" cy="4842813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19392C-C93B-4F7C-A408-0A8040C399F3}"/>
              </a:ext>
            </a:extLst>
          </p:cNvPr>
          <p:cNvCxnSpPr/>
          <p:nvPr/>
        </p:nvCxnSpPr>
        <p:spPr>
          <a:xfrm>
            <a:off x="6658131" y="1351613"/>
            <a:ext cx="0" cy="4842813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F9DCEC-94AC-493F-A85B-444708822F80}"/>
              </a:ext>
            </a:extLst>
          </p:cNvPr>
          <p:cNvCxnSpPr/>
          <p:nvPr/>
        </p:nvCxnSpPr>
        <p:spPr>
          <a:xfrm>
            <a:off x="8879174" y="1351613"/>
            <a:ext cx="0" cy="4842813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F85CFF-09D5-4A17-930A-439F921A0919}"/>
              </a:ext>
            </a:extLst>
          </p:cNvPr>
          <p:cNvCxnSpPr/>
          <p:nvPr/>
        </p:nvCxnSpPr>
        <p:spPr>
          <a:xfrm>
            <a:off x="11157509" y="1351613"/>
            <a:ext cx="0" cy="4842813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06626DA-A322-4D6A-8EBD-9EA623D1B6AE}"/>
              </a:ext>
            </a:extLst>
          </p:cNvPr>
          <p:cNvSpPr txBox="1"/>
          <p:nvPr/>
        </p:nvSpPr>
        <p:spPr>
          <a:xfrm>
            <a:off x="838200" y="1690688"/>
            <a:ext cx="23397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Row lines: 1 to 5</a:t>
            </a:r>
          </a:p>
          <a:p>
            <a:r>
              <a:rPr lang="en-CA" dirty="0">
                <a:solidFill>
                  <a:schemeClr val="accent1"/>
                </a:solidFill>
              </a:rPr>
              <a:t>Column lines: 1 to 4</a:t>
            </a:r>
          </a:p>
          <a:p>
            <a:endParaRPr lang="en-CA" dirty="0">
              <a:solidFill>
                <a:schemeClr val="accent1"/>
              </a:solidFill>
            </a:endParaRPr>
          </a:p>
          <a:p>
            <a:r>
              <a:rPr lang="en-CA" dirty="0">
                <a:highlight>
                  <a:srgbClr val="C0C0C0"/>
                </a:highlight>
              </a:rPr>
              <a:t>Note: Tracks are the space.</a:t>
            </a:r>
            <a:endParaRPr lang="en-US" dirty="0">
              <a:highlight>
                <a:srgbClr val="C0C0C0"/>
              </a:highlight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BA3CEA-41C9-4FFC-86B9-5BB079150091}"/>
              </a:ext>
            </a:extLst>
          </p:cNvPr>
          <p:cNvCxnSpPr/>
          <p:nvPr/>
        </p:nvCxnSpPr>
        <p:spPr>
          <a:xfrm>
            <a:off x="3297836" y="1677494"/>
            <a:ext cx="8484433" cy="0"/>
          </a:xfrm>
          <a:prstGeom prst="line">
            <a:avLst/>
          </a:prstGeom>
          <a:ln w="38100"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A86AFF-124C-40E9-8EFE-1C07623B1A6E}"/>
              </a:ext>
            </a:extLst>
          </p:cNvPr>
          <p:cNvCxnSpPr/>
          <p:nvPr/>
        </p:nvCxnSpPr>
        <p:spPr>
          <a:xfrm>
            <a:off x="3297836" y="2759284"/>
            <a:ext cx="8484433" cy="0"/>
          </a:xfrm>
          <a:prstGeom prst="line">
            <a:avLst/>
          </a:prstGeom>
          <a:ln w="38100"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653CA5-38B9-4C35-88B2-3E65575250CE}"/>
              </a:ext>
            </a:extLst>
          </p:cNvPr>
          <p:cNvCxnSpPr/>
          <p:nvPr/>
        </p:nvCxnSpPr>
        <p:spPr>
          <a:xfrm>
            <a:off x="3177907" y="3856064"/>
            <a:ext cx="8484433" cy="0"/>
          </a:xfrm>
          <a:prstGeom prst="line">
            <a:avLst/>
          </a:prstGeom>
          <a:ln w="38100"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E8631E-EE42-4E96-A668-5DF38D88FEB3}"/>
              </a:ext>
            </a:extLst>
          </p:cNvPr>
          <p:cNvCxnSpPr/>
          <p:nvPr/>
        </p:nvCxnSpPr>
        <p:spPr>
          <a:xfrm>
            <a:off x="3177907" y="4936058"/>
            <a:ext cx="8484433" cy="0"/>
          </a:xfrm>
          <a:prstGeom prst="line">
            <a:avLst/>
          </a:prstGeom>
          <a:ln w="38100"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BFE8490-1286-4C4E-9C8B-932B4321F4F0}"/>
              </a:ext>
            </a:extLst>
          </p:cNvPr>
          <p:cNvSpPr/>
          <p:nvPr/>
        </p:nvSpPr>
        <p:spPr>
          <a:xfrm>
            <a:off x="3666998" y="1993692"/>
            <a:ext cx="8109679" cy="38504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Row track 1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A46A8C-2926-4E99-A578-4FF9E49342CF}"/>
              </a:ext>
            </a:extLst>
          </p:cNvPr>
          <p:cNvSpPr/>
          <p:nvPr/>
        </p:nvSpPr>
        <p:spPr>
          <a:xfrm>
            <a:off x="9713628" y="815974"/>
            <a:ext cx="819106" cy="537845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Col track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67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02DAC-B1A1-1F43-AE10-D146549D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layout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8390D9-E95F-9A42-9BB4-79F8FAFAC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4491" y="700088"/>
            <a:ext cx="3163067" cy="203869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EA2B62-C643-4548-AAE9-C1A471744D1E}"/>
              </a:ext>
            </a:extLst>
          </p:cNvPr>
          <p:cNvSpPr/>
          <p:nvPr/>
        </p:nvSpPr>
        <p:spPr>
          <a:xfrm>
            <a:off x="8394491" y="2928143"/>
            <a:ext cx="354767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latin typeface="Menlo" panose="020B0609030804020204" pitchFamily="49" charset="0"/>
              </a:rPr>
              <a:t>&lt;div id="wrapper"&gt;</a:t>
            </a:r>
          </a:p>
          <a:p>
            <a:pPr lvl="1"/>
            <a:r>
              <a:rPr lang="en-CA" sz="1400" dirty="0">
                <a:latin typeface="Menlo" panose="020B0609030804020204" pitchFamily="49" charset="0"/>
              </a:rPr>
              <a:t>&lt;div class="item" id="item1"&gt;1&lt;/div&gt;</a:t>
            </a:r>
          </a:p>
          <a:p>
            <a:pPr lvl="1"/>
            <a:r>
              <a:rPr lang="en-CA" sz="1400" dirty="0">
                <a:latin typeface="Menlo" panose="020B0609030804020204" pitchFamily="49" charset="0"/>
              </a:rPr>
              <a:t>&lt;div class="item" id="item2"&gt;2&lt;/div&gt;</a:t>
            </a:r>
          </a:p>
          <a:p>
            <a:pPr lvl="1"/>
            <a:r>
              <a:rPr lang="en-CA" sz="1400" dirty="0">
                <a:latin typeface="Menlo" panose="020B0609030804020204" pitchFamily="49" charset="0"/>
              </a:rPr>
              <a:t>&lt;div class="item"&gt;3&lt;/div&gt;</a:t>
            </a:r>
          </a:p>
          <a:p>
            <a:pPr lvl="1"/>
            <a:r>
              <a:rPr lang="en-CA" sz="1400" dirty="0">
                <a:latin typeface="Menlo" panose="020B0609030804020204" pitchFamily="49" charset="0"/>
              </a:rPr>
              <a:t>&lt;div class="item"&gt;4&lt;/div&gt;</a:t>
            </a:r>
          </a:p>
          <a:p>
            <a:pPr lvl="1"/>
            <a:r>
              <a:rPr lang="en-CA" sz="1400" dirty="0">
                <a:latin typeface="Menlo" panose="020B0609030804020204" pitchFamily="49" charset="0"/>
              </a:rPr>
              <a:t>&lt;div class="item"&gt;5&lt;/div&gt;</a:t>
            </a:r>
          </a:p>
          <a:p>
            <a:pPr lvl="1"/>
            <a:r>
              <a:rPr lang="en-CA" sz="1400" dirty="0">
                <a:latin typeface="Menlo" panose="020B0609030804020204" pitchFamily="49" charset="0"/>
              </a:rPr>
              <a:t>&lt;div class="item"&gt;6&lt;/div&gt;</a:t>
            </a:r>
          </a:p>
          <a:p>
            <a:pPr lvl="1"/>
            <a:r>
              <a:rPr lang="en-CA" sz="1400" dirty="0">
                <a:latin typeface="Menlo" panose="020B0609030804020204" pitchFamily="49" charset="0"/>
              </a:rPr>
              <a:t>&lt;div class="item" id="item7"&gt;7&lt;/div&gt;</a:t>
            </a:r>
          </a:p>
          <a:p>
            <a:r>
              <a:rPr lang="en-CA" sz="1400" dirty="0">
                <a:latin typeface="Menlo" panose="020B0609030804020204" pitchFamily="49" charset="0"/>
              </a:rPr>
              <a:t>&lt;/div&gt;</a:t>
            </a:r>
            <a:endParaRPr lang="en-CA" sz="140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4ADB8-D959-45BF-A137-24291F1BEDC2}"/>
              </a:ext>
            </a:extLst>
          </p:cNvPr>
          <p:cNvSpPr/>
          <p:nvPr/>
        </p:nvSpPr>
        <p:spPr>
          <a:xfrm>
            <a:off x="728271" y="1365854"/>
            <a:ext cx="7006653" cy="5909310"/>
          </a:xfrm>
          <a:prstGeom prst="rect">
            <a:avLst/>
          </a:prstGeom>
        </p:spPr>
        <p:txBody>
          <a:bodyPr wrap="square" numCol="2" spcCol="365760">
            <a:spAutoFit/>
          </a:bodyPr>
          <a:lstStyle/>
          <a:p>
            <a:r>
              <a:rPr lang="en-CA" dirty="0">
                <a:latin typeface="Menlo" panose="020B0609030804020204" pitchFamily="49" charset="0"/>
              </a:rPr>
              <a:t>#wrapper {</a:t>
            </a:r>
          </a:p>
          <a:p>
            <a:pPr lvl="1"/>
            <a:r>
              <a:rPr lang="en-CA" dirty="0">
                <a:latin typeface="Menlo" panose="020B0609030804020204" pitchFamily="49" charset="0"/>
              </a:rPr>
              <a:t>text-align: center;</a:t>
            </a:r>
          </a:p>
          <a:p>
            <a:pPr lvl="1"/>
            <a:r>
              <a:rPr lang="en-CA" dirty="0">
                <a:latin typeface="Menlo" panose="020B0609030804020204" pitchFamily="49" charset="0"/>
              </a:rPr>
              <a:t>display: grid;</a:t>
            </a:r>
          </a:p>
          <a:p>
            <a:pPr lvl="1"/>
            <a:r>
              <a:rPr lang="en-CA" dirty="0">
                <a:latin typeface="Menlo" panose="020B0609030804020204" pitchFamily="49" charset="0"/>
              </a:rPr>
              <a:t>grid-template-columns: 1fr </a:t>
            </a:r>
            <a:r>
              <a:rPr lang="en-CA" dirty="0" err="1">
                <a:latin typeface="Menlo" panose="020B0609030804020204" pitchFamily="49" charset="0"/>
              </a:rPr>
              <a:t>1fr</a:t>
            </a:r>
            <a:r>
              <a:rPr lang="en-CA" dirty="0">
                <a:latin typeface="Menlo" panose="020B0609030804020204" pitchFamily="49" charset="0"/>
              </a:rPr>
              <a:t> </a:t>
            </a:r>
            <a:r>
              <a:rPr lang="en-CA" dirty="0" err="1">
                <a:latin typeface="Menlo" panose="020B0609030804020204" pitchFamily="49" charset="0"/>
              </a:rPr>
              <a:t>1fr</a:t>
            </a:r>
            <a:r>
              <a:rPr lang="en-CA" dirty="0"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CA" dirty="0">
                <a:latin typeface="Menlo" panose="020B0609030804020204" pitchFamily="49" charset="0"/>
              </a:rPr>
              <a:t>grid-template-rows: repeat(4, 1fr);</a:t>
            </a:r>
          </a:p>
          <a:p>
            <a:pPr lvl="1"/>
            <a:r>
              <a:rPr lang="en-CA" dirty="0">
                <a:solidFill>
                  <a:srgbClr val="C00000"/>
                </a:solidFill>
                <a:latin typeface="Menlo" panose="020B0609030804020204" pitchFamily="49" charset="0"/>
              </a:rPr>
              <a:t>gap: 10px;</a:t>
            </a:r>
          </a:p>
          <a:p>
            <a:pPr lvl="1"/>
            <a:r>
              <a:rPr lang="en-CA" dirty="0">
                <a:solidFill>
                  <a:srgbClr val="C00000"/>
                </a:solidFill>
                <a:latin typeface="Menlo" panose="020B0609030804020204" pitchFamily="49" charset="0"/>
              </a:rPr>
              <a:t>height:100%;</a:t>
            </a:r>
          </a:p>
          <a:p>
            <a:r>
              <a:rPr lang="en-CA" dirty="0">
                <a:latin typeface="Menlo" panose="020B0609030804020204" pitchFamily="49" charset="0"/>
              </a:rPr>
              <a:t>}</a:t>
            </a:r>
            <a:br>
              <a:rPr lang="en-CA" dirty="0">
                <a:latin typeface="Menlo" panose="020B0609030804020204" pitchFamily="49" charset="0"/>
              </a:rPr>
            </a:br>
            <a:r>
              <a:rPr lang="en-CA" dirty="0">
                <a:latin typeface="Menlo" panose="020B0609030804020204" pitchFamily="49" charset="0"/>
              </a:rPr>
              <a:t>.item {</a:t>
            </a:r>
          </a:p>
          <a:p>
            <a:pPr lvl="1"/>
            <a:r>
              <a:rPr lang="en-CA" dirty="0">
                <a:latin typeface="Menlo" panose="020B0609030804020204" pitchFamily="49" charset="0"/>
              </a:rPr>
              <a:t>border: 1px dashed purple;</a:t>
            </a:r>
          </a:p>
          <a:p>
            <a:pPr lvl="1"/>
            <a:r>
              <a:rPr lang="en-CA" dirty="0">
                <a:latin typeface="Menlo" panose="020B0609030804020204" pitchFamily="49" charset="0"/>
              </a:rPr>
              <a:t>border-radius: 10px;</a:t>
            </a:r>
          </a:p>
          <a:p>
            <a:pPr lvl="1"/>
            <a:r>
              <a:rPr lang="en-CA" dirty="0">
                <a:latin typeface="Menlo" panose="020B0609030804020204" pitchFamily="49" charset="0"/>
              </a:rPr>
              <a:t>background-color: pink;</a:t>
            </a:r>
          </a:p>
          <a:p>
            <a:pPr lvl="1"/>
            <a:r>
              <a:rPr lang="en-CA" dirty="0">
                <a:solidFill>
                  <a:srgbClr val="00B050"/>
                </a:solidFill>
                <a:latin typeface="Menlo" panose="020B0609030804020204" pitchFamily="49" charset="0"/>
              </a:rPr>
              <a:t>/*height:50px;*/</a:t>
            </a:r>
          </a:p>
          <a:p>
            <a:r>
              <a:rPr lang="en-CA" dirty="0">
                <a:latin typeface="Menlo" panose="020B0609030804020204" pitchFamily="49" charset="0"/>
              </a:rPr>
              <a:t>}</a:t>
            </a:r>
          </a:p>
          <a:p>
            <a:endParaRPr lang="en-CA" dirty="0">
              <a:latin typeface="Menlo" panose="020B0609030804020204" pitchFamily="49" charset="0"/>
            </a:endParaRPr>
          </a:p>
          <a:p>
            <a:endParaRPr lang="en-CA" dirty="0">
              <a:latin typeface="Menlo" panose="020B0609030804020204" pitchFamily="49" charset="0"/>
            </a:endParaRPr>
          </a:p>
          <a:p>
            <a:endParaRPr lang="en-CA" dirty="0">
              <a:latin typeface="Menlo" panose="020B0609030804020204" pitchFamily="49" charset="0"/>
            </a:endParaRPr>
          </a:p>
          <a:p>
            <a:endParaRPr lang="en-CA" dirty="0">
              <a:latin typeface="Menlo" panose="020B0609030804020204" pitchFamily="49" charset="0"/>
            </a:endParaRPr>
          </a:p>
          <a:p>
            <a:endParaRPr lang="en-CA" dirty="0">
              <a:latin typeface="Menlo" panose="020B0609030804020204" pitchFamily="49" charset="0"/>
            </a:endParaRPr>
          </a:p>
          <a:p>
            <a:r>
              <a:rPr lang="en-CA" dirty="0">
                <a:latin typeface="Menlo" panose="020B0609030804020204" pitchFamily="49" charset="0"/>
              </a:rPr>
              <a:t>#item1, #item7{</a:t>
            </a:r>
          </a:p>
          <a:p>
            <a:pPr lvl="1"/>
            <a:r>
              <a:rPr lang="en-CA" dirty="0">
                <a:solidFill>
                  <a:srgbClr val="C00000"/>
                </a:solidFill>
                <a:latin typeface="Menlo" panose="020B0609030804020204" pitchFamily="49" charset="0"/>
              </a:rPr>
              <a:t>grid-column: 1/4; </a:t>
            </a:r>
          </a:p>
          <a:p>
            <a:pPr lvl="1"/>
            <a:r>
              <a:rPr lang="en-CA" i="1" dirty="0">
                <a:solidFill>
                  <a:schemeClr val="accent1"/>
                </a:solidFill>
                <a:latin typeface="Menlo" panose="020B0609030804020204" pitchFamily="49" charset="0"/>
              </a:rPr>
              <a:t>OR</a:t>
            </a:r>
          </a:p>
          <a:p>
            <a:pPr lvl="1"/>
            <a:r>
              <a:rPr lang="en-CA" dirty="0">
                <a:latin typeface="Menlo" panose="020B0609030804020204" pitchFamily="49" charset="0"/>
              </a:rPr>
              <a:t> grid-column: 1 span  3; </a:t>
            </a:r>
            <a:br>
              <a:rPr lang="en-CA" dirty="0">
                <a:latin typeface="Menlo" panose="020B0609030804020204" pitchFamily="49" charset="0"/>
              </a:rPr>
            </a:br>
            <a:r>
              <a:rPr lang="en-CA" i="1" dirty="0">
                <a:solidFill>
                  <a:schemeClr val="accent1"/>
                </a:solidFill>
                <a:latin typeface="Menlo" panose="020B0609030804020204" pitchFamily="49" charset="0"/>
              </a:rPr>
              <a:t>aka span 3 tracks</a:t>
            </a:r>
            <a:endParaRPr lang="en-CA" dirty="0">
              <a:solidFill>
                <a:schemeClr val="accent1"/>
              </a:solidFill>
              <a:latin typeface="Menlo" panose="020B0609030804020204" pitchFamily="49" charset="0"/>
            </a:endParaRPr>
          </a:p>
          <a:p>
            <a:r>
              <a:rPr lang="en-CA" dirty="0">
                <a:latin typeface="Menlo" panose="020B0609030804020204" pitchFamily="49" charset="0"/>
              </a:rPr>
              <a:t>}</a:t>
            </a:r>
          </a:p>
          <a:p>
            <a:r>
              <a:rPr lang="en-CA" dirty="0">
                <a:latin typeface="Menlo" panose="020B0609030804020204" pitchFamily="49" charset="0"/>
              </a:rPr>
              <a:t>#item2{</a:t>
            </a:r>
          </a:p>
          <a:p>
            <a:pPr lvl="1"/>
            <a:r>
              <a:rPr lang="en-CA" dirty="0">
                <a:solidFill>
                  <a:srgbClr val="C00000"/>
                </a:solidFill>
                <a:latin typeface="Menlo" panose="020B0609030804020204" pitchFamily="49" charset="0"/>
              </a:rPr>
              <a:t>grid-row: 2/4; </a:t>
            </a:r>
          </a:p>
          <a:p>
            <a:pPr lvl="1"/>
            <a:r>
              <a:rPr lang="en-CA" i="1" dirty="0">
                <a:solidFill>
                  <a:schemeClr val="accent1"/>
                </a:solidFill>
                <a:latin typeface="Menlo" panose="020B0609030804020204" pitchFamily="49" charset="0"/>
              </a:rPr>
              <a:t>OR</a:t>
            </a:r>
          </a:p>
          <a:p>
            <a:pPr lvl="1"/>
            <a:r>
              <a:rPr lang="en-CA" dirty="0">
                <a:latin typeface="Menlo" panose="020B0609030804020204" pitchFamily="49" charset="0"/>
              </a:rPr>
              <a:t>grid-row-start: 2;</a:t>
            </a:r>
          </a:p>
          <a:p>
            <a:pPr lvl="1"/>
            <a:r>
              <a:rPr lang="en-CA" dirty="0">
                <a:latin typeface="Menlo" panose="020B0609030804020204" pitchFamily="49" charset="0"/>
              </a:rPr>
              <a:t>grid-row-end: 4;</a:t>
            </a:r>
          </a:p>
          <a:p>
            <a:pPr lvl="1"/>
            <a:r>
              <a:rPr lang="en-CA" i="1" dirty="0">
                <a:solidFill>
                  <a:schemeClr val="accent1"/>
                </a:solidFill>
                <a:latin typeface="Menlo" panose="020B0609030804020204" pitchFamily="49" charset="0"/>
              </a:rPr>
              <a:t>OR</a:t>
            </a:r>
          </a:p>
          <a:p>
            <a:pPr lvl="1"/>
            <a:r>
              <a:rPr lang="en-CA" dirty="0">
                <a:latin typeface="Menlo" panose="020B0609030804020204" pitchFamily="49" charset="0"/>
              </a:rPr>
              <a:t>grid-area: 2/1/4/2;</a:t>
            </a:r>
            <a:br>
              <a:rPr lang="en-CA" dirty="0">
                <a:latin typeface="Menlo" panose="020B0609030804020204" pitchFamily="49" charset="0"/>
              </a:rPr>
            </a:br>
            <a:r>
              <a:rPr lang="en-CA" i="1" dirty="0">
                <a:solidFill>
                  <a:schemeClr val="accent1"/>
                </a:solidFill>
                <a:latin typeface="Menlo" panose="020B0609030804020204" pitchFamily="49" charset="0"/>
              </a:rPr>
              <a:t>row start line / col start line / row end line / col end line</a:t>
            </a:r>
          </a:p>
          <a:p>
            <a:r>
              <a:rPr lang="en-CA" dirty="0">
                <a:latin typeface="Menlo" panose="020B0609030804020204" pitchFamily="49" charset="0"/>
              </a:rPr>
              <a:t>}</a:t>
            </a:r>
            <a:endParaRPr lang="en-CA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5B32EA62-9C39-4618-9B08-E82869A8D8B0}"/>
              </a:ext>
            </a:extLst>
          </p:cNvPr>
          <p:cNvSpPr/>
          <p:nvPr/>
        </p:nvSpPr>
        <p:spPr>
          <a:xfrm rot="1802195">
            <a:off x="2648667" y="5525316"/>
            <a:ext cx="1165152" cy="9230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7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9107-0B62-B74F-8A10-718E6C10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</a:t>
            </a:r>
            <a:r>
              <a:rPr lang="en-US" dirty="0"/>
              <a:t>ewer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47DB4-8F18-F648-A7FA-3460AFEF3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722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For the first 20 years of CSS, designers had to “hack” together multi column layouts using </a:t>
            </a:r>
            <a:r>
              <a:rPr lang="en-US" b="1" dirty="0"/>
              <a:t>floats</a:t>
            </a:r>
            <a:r>
              <a:rPr lang="en-US" dirty="0"/>
              <a:t> and/or </a:t>
            </a:r>
            <a:r>
              <a:rPr lang="en-US" b="1" dirty="0"/>
              <a:t>positioning</a:t>
            </a:r>
            <a:r>
              <a:rPr lang="en-US" dirty="0"/>
              <a:t>. There may be times when you may have to support legacy CSS so it makes sense to learn the basics of floats and positioning.</a:t>
            </a:r>
          </a:p>
          <a:p>
            <a:endParaRPr lang="en-CA" dirty="0"/>
          </a:p>
          <a:p>
            <a:r>
              <a:rPr lang="en-CA" dirty="0"/>
              <a:t>Newer approaches (flexbox </a:t>
            </a:r>
            <a:r>
              <a:rPr lang="en-US" dirty="0"/>
              <a:t>and grid display modes) make columnar layouts much easier to implement.</a:t>
            </a:r>
          </a:p>
          <a:p>
            <a:endParaRPr lang="en-CA" dirty="0">
              <a:hlinkClick r:id="rId2"/>
            </a:endParaRPr>
          </a:p>
          <a:p>
            <a:r>
              <a:rPr lang="en-CA" dirty="0">
                <a:hlinkClick r:id="rId2"/>
              </a:rPr>
              <a:t>Example -  </a:t>
            </a:r>
            <a:r>
              <a:rPr lang="en-US" dirty="0" err="1">
                <a:hlinkClick r:id="rId2"/>
              </a:rPr>
              <a:t>Fsquarespace</a:t>
            </a:r>
            <a:r>
              <a:rPr lang="en-US" dirty="0"/>
              <a:t> templates</a:t>
            </a:r>
          </a:p>
          <a:p>
            <a:pPr lvl="1"/>
            <a:endParaRPr lang="en-US" dirty="0"/>
          </a:p>
        </p:txBody>
      </p:sp>
      <p:pic>
        <p:nvPicPr>
          <p:cNvPr id="6" name="Shape 118">
            <a:extLst>
              <a:ext uri="{FF2B5EF4-FFF2-40B4-BE49-F238E27FC236}">
                <a16:creationId xmlns:a16="http://schemas.microsoft.com/office/drawing/2014/main" id="{C45DC53E-6805-4ECB-B5D0-C230368A76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446" y="228956"/>
            <a:ext cx="4010354" cy="6316199"/>
          </a:xfrm>
          <a:prstGeom prst="rect">
            <a:avLst/>
          </a:prstGeom>
          <a:noFill/>
          <a:ln w="762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2405221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E63741-ADBC-47BD-B301-4955E6645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Notice how setting the dimensions for </a:t>
            </a:r>
            <a:br>
              <a:rPr lang="en-CA" dirty="0"/>
            </a:br>
            <a:r>
              <a:rPr lang="en-CA" dirty="0"/>
              <a:t>a Grid Cell’s contents is a problem when spanning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735A43-CA47-41AA-9A3B-F1F9CFFF43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3735" y="5363669"/>
            <a:ext cx="5181600" cy="1129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6ABB5C-A3CB-45F3-9153-8F824B352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41438"/>
            <a:ext cx="2581635" cy="1333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76E2B8-248D-4CE5-8F3B-F3995743B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576" y="1927387"/>
            <a:ext cx="3065223" cy="3101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CD3796-8686-48F6-94C9-0BB81B6CE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493" y="5393338"/>
            <a:ext cx="5468113" cy="1181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78FD2B-24CF-4B7D-93CB-6BA410866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5284" y="2170221"/>
            <a:ext cx="2362530" cy="914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EF864B-67FD-4DDE-9A8E-38625A1AE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2677" y="3395656"/>
            <a:ext cx="2381582" cy="13432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307D4E-3575-434D-867A-FAB121CE54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493" y="5265477"/>
            <a:ext cx="5468113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5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9A41F-C568-AF47-BA34-243605493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solutions: </a:t>
            </a:r>
            <a:r>
              <a:rPr lang="en-US" b="1" dirty="0">
                <a:solidFill>
                  <a:srgbClr val="FF0000"/>
                </a:solidFill>
              </a:rPr>
              <a:t>Flex-box</a:t>
            </a:r>
          </a:p>
        </p:txBody>
      </p:sp>
    </p:spTree>
    <p:extLst>
      <p:ext uri="{BB962C8B-B14F-4D97-AF65-F5344CB8AC3E}">
        <p14:creationId xmlns:p14="http://schemas.microsoft.com/office/powerpoint/2010/main" val="2234953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3B37F-8A68-1147-A88E-01530746A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/>
              <a:t>Flex Layout –Design Possibilities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3CD78-F3C9-994F-9803-2407F8658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CA" b="1" dirty="0"/>
              <a:t>Flex layout solves different sorts of problems.</a:t>
            </a:r>
          </a:p>
          <a:p>
            <a:pPr algn="just">
              <a:buChar char="-"/>
            </a:pPr>
            <a:r>
              <a:rPr lang="en-CA" dirty="0"/>
              <a:t>Here are some examples of layouts that are easy to create with flex layout (and really difficult otherwise):</a:t>
            </a:r>
          </a:p>
          <a:p>
            <a:pPr marL="0" indent="0">
              <a:buNone/>
            </a:pPr>
            <a:endParaRPr lang="en-CA" dirty="0"/>
          </a:p>
          <a:p>
            <a:endParaRPr lang="en-US" dirty="0"/>
          </a:p>
        </p:txBody>
      </p:sp>
      <p:pic>
        <p:nvPicPr>
          <p:cNvPr id="4" name="Shape 504">
            <a:extLst>
              <a:ext uri="{FF2B5EF4-FFF2-40B4-BE49-F238E27FC236}">
                <a16:creationId xmlns:a16="http://schemas.microsoft.com/office/drawing/2014/main" id="{304D0112-4FD4-454E-926D-707CA499E67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55127" y="3601843"/>
            <a:ext cx="1338380" cy="1479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505">
            <a:extLst>
              <a:ext uri="{FF2B5EF4-FFF2-40B4-BE49-F238E27FC236}">
                <a16:creationId xmlns:a16="http://schemas.microsoft.com/office/drawing/2014/main" id="{5684FE32-7816-7447-A4FF-782273E267E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902" y="3601843"/>
            <a:ext cx="1305380" cy="1479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506">
            <a:extLst>
              <a:ext uri="{FF2B5EF4-FFF2-40B4-BE49-F238E27FC236}">
                <a16:creationId xmlns:a16="http://schemas.microsoft.com/office/drawing/2014/main" id="{8C965173-7B04-DB4E-BFB1-5CFAB55F41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9677" y="3631720"/>
            <a:ext cx="1415077" cy="142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507">
            <a:extLst>
              <a:ext uri="{FF2B5EF4-FFF2-40B4-BE49-F238E27FC236}">
                <a16:creationId xmlns:a16="http://schemas.microsoft.com/office/drawing/2014/main" id="{CE7343F9-691C-3E4F-9F93-27F35E487BB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5149" y="3651595"/>
            <a:ext cx="1264145" cy="133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510">
            <a:extLst>
              <a:ext uri="{FF2B5EF4-FFF2-40B4-BE49-F238E27FC236}">
                <a16:creationId xmlns:a16="http://schemas.microsoft.com/office/drawing/2014/main" id="{EACA92BA-F739-784B-A55A-72DC8EFB72B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9689" y="3651600"/>
            <a:ext cx="1829634" cy="1339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3477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sz="4800" b="1"/>
              <a:t>Flex Basics</a:t>
            </a:r>
            <a:endParaRPr sz="4800" b="1"/>
          </a:p>
        </p:txBody>
      </p:sp>
      <p:sp>
        <p:nvSpPr>
          <p:cNvPr id="533" name="Shape 533"/>
          <p:cNvSpPr txBox="1">
            <a:spLocks noGrp="1"/>
          </p:cNvSpPr>
          <p:nvPr>
            <p:ph idx="1"/>
          </p:nvPr>
        </p:nvSpPr>
        <p:spPr>
          <a:xfrm>
            <a:off x="838200" y="1339411"/>
            <a:ext cx="10515600" cy="22497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Flex layouts are composed of:</a:t>
            </a:r>
            <a:endParaRPr sz="2400" dirty="0"/>
          </a:p>
          <a:p>
            <a:pPr>
              <a:buChar char="-"/>
            </a:pPr>
            <a:r>
              <a:rPr lang="en" sz="2400" b="1" dirty="0">
                <a:solidFill>
                  <a:srgbClr val="0B5394"/>
                </a:solidFill>
              </a:rPr>
              <a:t>A Flex container – these properties affect all child items</a:t>
            </a:r>
            <a:endParaRPr lang="en" sz="2400" dirty="0"/>
          </a:p>
          <a:p>
            <a:pPr>
              <a:buChar char="-"/>
            </a:pPr>
            <a:r>
              <a:rPr lang="en" sz="2400" b="1" dirty="0">
                <a:solidFill>
                  <a:srgbClr val="A64D79"/>
                </a:solidFill>
              </a:rPr>
              <a:t>Flex item(s) – individual elements of the flex box</a:t>
            </a:r>
            <a:endParaRPr sz="2400" b="1" dirty="0">
              <a:solidFill>
                <a:srgbClr val="A64D79"/>
              </a:solidFill>
            </a:endParaRPr>
          </a:p>
          <a:p>
            <a:pPr marL="0" indent="0">
              <a:buNone/>
            </a:pPr>
            <a:r>
              <a:rPr lang="en" sz="2400" dirty="0"/>
              <a:t>You can then apply CSS properties to each of the above to obtain the effect </a:t>
            </a:r>
            <a:r>
              <a:rPr lang="en" sz="2400"/>
              <a:t>you desire</a:t>
            </a:r>
            <a:r>
              <a:rPr lang="en" sz="2400" dirty="0"/>
              <a:t>. </a:t>
            </a: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534" name="Shape 534"/>
          <p:cNvSpPr/>
          <p:nvPr/>
        </p:nvSpPr>
        <p:spPr>
          <a:xfrm>
            <a:off x="2584050" y="4004686"/>
            <a:ext cx="7023900" cy="1831350"/>
          </a:xfrm>
          <a:prstGeom prst="rect">
            <a:avLst/>
          </a:prstGeom>
          <a:ln w="57150">
            <a:solidFill>
              <a:schemeClr val="accent5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2869399" y="4264196"/>
            <a:ext cx="1492200" cy="14922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6" name="Shape 536"/>
          <p:cNvSpPr txBox="1"/>
          <p:nvPr/>
        </p:nvSpPr>
        <p:spPr>
          <a:xfrm>
            <a:off x="2584049" y="3458492"/>
            <a:ext cx="8069573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U</a:t>
            </a:r>
            <a:r>
              <a:rPr lang="en" sz="2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se id to identify the container e.g. id=flex-container</a:t>
            </a:r>
            <a:endParaRPr sz="2000" b="1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7" name="Shape 537"/>
          <p:cNvSpPr txBox="1"/>
          <p:nvPr/>
        </p:nvSpPr>
        <p:spPr>
          <a:xfrm>
            <a:off x="3024649" y="4181564"/>
            <a:ext cx="1181700" cy="13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class=</a:t>
            </a:r>
            <a:br>
              <a:rPr lang="en" sz="20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0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flex-</a:t>
            </a:r>
            <a:br>
              <a:rPr lang="en" sz="20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0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item</a:t>
            </a:r>
            <a:endParaRPr sz="2000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B4AF68-E001-7A0E-9D52-777C87D721FB}"/>
              </a:ext>
            </a:extLst>
          </p:cNvPr>
          <p:cNvSpPr txBox="1"/>
          <p:nvPr/>
        </p:nvSpPr>
        <p:spPr>
          <a:xfrm>
            <a:off x="4646948" y="4554551"/>
            <a:ext cx="378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class to refer to all child elements</a:t>
            </a:r>
          </a:p>
        </p:txBody>
      </p:sp>
    </p:spTree>
    <p:extLst>
      <p:ext uri="{BB962C8B-B14F-4D97-AF65-F5344CB8AC3E}">
        <p14:creationId xmlns:p14="http://schemas.microsoft.com/office/powerpoint/2010/main" val="1010338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2">
            <a:extLst>
              <a:ext uri="{FF2B5EF4-FFF2-40B4-BE49-F238E27FC236}">
                <a16:creationId xmlns:a16="http://schemas.microsoft.com/office/drawing/2014/main" id="{64FE1A54-1D86-4046-80EF-0C67F3D806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854" y="4330230"/>
            <a:ext cx="4141512" cy="14003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CA" sz="1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CA" sz="11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CA" sz="1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CA" sz="11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CA" sz="1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813B2108-9632-4750-9B8E-9F6FC458E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380" y="4349368"/>
            <a:ext cx="4141512" cy="14003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CA" sz="1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CA" sz="11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CA" sz="1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CA" sz="11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CA" sz="1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42" name="Shape 5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sz="4800" b="1" dirty="0"/>
              <a:t>Flex </a:t>
            </a:r>
            <a:r>
              <a:rPr lang="en" sz="4800" b="1"/>
              <a:t>Container css: Display Attribute 		 </a:t>
            </a:r>
            <a:endParaRPr sz="4800" b="1" dirty="0"/>
          </a:p>
        </p:txBody>
      </p:sp>
      <p:sp>
        <p:nvSpPr>
          <p:cNvPr id="543" name="Shape 54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dirty="0"/>
              <a:t>To make an element a flex container, </a:t>
            </a:r>
            <a:r>
              <a:rPr lang="en-US" dirty="0"/>
              <a:t>set</a:t>
            </a:r>
            <a:r>
              <a:rPr lang="en" dirty="0"/>
              <a:t> the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n" dirty="0"/>
              <a:t>:</a:t>
            </a:r>
            <a:endParaRPr dirty="0"/>
          </a:p>
          <a:p>
            <a:pPr>
              <a:buChar char="-"/>
            </a:pPr>
            <a:r>
              <a:rPr lang="en" dirty="0"/>
              <a:t>Block container: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display: flex;</a:t>
            </a:r>
            <a:r>
              <a:rPr lang="en" dirty="0"/>
              <a:t> </a:t>
            </a:r>
            <a:br>
              <a:rPr lang="en" dirty="0"/>
            </a:br>
            <a:r>
              <a:rPr lang="en" dirty="0"/>
              <a:t>or </a:t>
            </a:r>
            <a:endParaRPr dirty="0"/>
          </a:p>
          <a:p>
            <a:pPr>
              <a:buChar char="-"/>
            </a:pPr>
            <a:r>
              <a:rPr lang="en" dirty="0"/>
              <a:t>Inline container: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display: inline-flex;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544" name="Shape 544"/>
          <p:cNvSpPr/>
          <p:nvPr/>
        </p:nvSpPr>
        <p:spPr>
          <a:xfrm>
            <a:off x="1201299" y="4512039"/>
            <a:ext cx="3816750" cy="1036766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5" name="Shape 545"/>
          <p:cNvSpPr/>
          <p:nvPr/>
        </p:nvSpPr>
        <p:spPr>
          <a:xfrm>
            <a:off x="1407374" y="4572778"/>
            <a:ext cx="485469" cy="485383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Shape 544">
            <a:extLst>
              <a:ext uri="{FF2B5EF4-FFF2-40B4-BE49-F238E27FC236}">
                <a16:creationId xmlns:a16="http://schemas.microsoft.com/office/drawing/2014/main" id="{270B8FA3-54C2-D44D-BF24-D8B9F781937B}"/>
              </a:ext>
            </a:extLst>
          </p:cNvPr>
          <p:cNvSpPr/>
          <p:nvPr/>
        </p:nvSpPr>
        <p:spPr>
          <a:xfrm>
            <a:off x="6494411" y="4512039"/>
            <a:ext cx="1367200" cy="1036766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Shape 545">
            <a:extLst>
              <a:ext uri="{FF2B5EF4-FFF2-40B4-BE49-F238E27FC236}">
                <a16:creationId xmlns:a16="http://schemas.microsoft.com/office/drawing/2014/main" id="{C0752B04-4A5B-B747-8ADE-ED99426C0548}"/>
              </a:ext>
            </a:extLst>
          </p:cNvPr>
          <p:cNvSpPr/>
          <p:nvPr/>
        </p:nvSpPr>
        <p:spPr>
          <a:xfrm>
            <a:off x="6700486" y="4572778"/>
            <a:ext cx="485469" cy="485383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" name="Shape 545">
            <a:extLst>
              <a:ext uri="{FF2B5EF4-FFF2-40B4-BE49-F238E27FC236}">
                <a16:creationId xmlns:a16="http://schemas.microsoft.com/office/drawing/2014/main" id="{3FCAD6CC-C1AA-154D-BE09-CD19C499AFD4}"/>
              </a:ext>
            </a:extLst>
          </p:cNvPr>
          <p:cNvSpPr/>
          <p:nvPr/>
        </p:nvSpPr>
        <p:spPr>
          <a:xfrm>
            <a:off x="7257432" y="4572777"/>
            <a:ext cx="485469" cy="485383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" name="Shape 545">
            <a:extLst>
              <a:ext uri="{FF2B5EF4-FFF2-40B4-BE49-F238E27FC236}">
                <a16:creationId xmlns:a16="http://schemas.microsoft.com/office/drawing/2014/main" id="{69E98301-22F6-124C-95DE-9CF379D44B43}"/>
              </a:ext>
            </a:extLst>
          </p:cNvPr>
          <p:cNvSpPr/>
          <p:nvPr/>
        </p:nvSpPr>
        <p:spPr>
          <a:xfrm>
            <a:off x="1987936" y="4572777"/>
            <a:ext cx="485469" cy="485383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0045C3-2839-744B-8E4E-E55E3D6D9D88}"/>
              </a:ext>
            </a:extLst>
          </p:cNvPr>
          <p:cNvSpPr/>
          <p:nvPr/>
        </p:nvSpPr>
        <p:spPr>
          <a:xfrm>
            <a:off x="3226095" y="5085915"/>
            <a:ext cx="170431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display:flex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8D170D-D3D9-B343-93DB-A14137525425}"/>
              </a:ext>
            </a:extLst>
          </p:cNvPr>
          <p:cNvSpPr/>
          <p:nvPr/>
        </p:nvSpPr>
        <p:spPr>
          <a:xfrm>
            <a:off x="7257432" y="5075588"/>
            <a:ext cx="259077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display:inline-flex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5751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09CA-5798-4834-A050-6DE9B736B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/>
              <a:t>Flex </a:t>
            </a:r>
            <a:r>
              <a:rPr lang="en-CA" b="1" dirty="0"/>
              <a:t>C</a:t>
            </a:r>
            <a:r>
              <a:rPr lang="en-CA" b="1"/>
              <a:t>ontainer, with Flex Block and Flex Inline </a:t>
            </a:r>
            <a:r>
              <a:rPr lang="en-CA" b="1" dirty="0"/>
              <a:t>E</a:t>
            </a:r>
            <a:r>
              <a:rPr lang="en-CA" b="1"/>
              <a:t>lements</a:t>
            </a:r>
            <a:r>
              <a:rPr lang="en-CA" b="1" dirty="0"/>
              <a:t>, positioned </a:t>
            </a:r>
            <a:r>
              <a:rPr lang="en-CA" b="1"/>
              <a:t>by Main and Cross Axes</a:t>
            </a:r>
            <a:endParaRPr lang="en-US" b="1" dirty="0"/>
          </a:p>
        </p:txBody>
      </p:sp>
      <p:pic>
        <p:nvPicPr>
          <p:cNvPr id="5" name="Content Placeholder 4" descr="FIGURE 7.12 Flex containers and items">
            <a:extLst>
              <a:ext uri="{FF2B5EF4-FFF2-40B4-BE49-F238E27FC236}">
                <a16:creationId xmlns:a16="http://schemas.microsoft.com/office/drawing/2014/main" id="{53514509-2609-4B3F-BB25-8C9B449EC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1125" y="1825625"/>
            <a:ext cx="81297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9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E096A-72DA-475D-A3D4-246DBA56A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solidFill>
                  <a:schemeClr val="tx1"/>
                </a:solidFill>
                <a:latin typeface="+mj-lt"/>
              </a:rPr>
              <a:t>Flex-Direction css: </a:t>
            </a:r>
            <a:r>
              <a:rPr lang="en-CA" dirty="0">
                <a:solidFill>
                  <a:schemeClr val="tx1"/>
                </a:solidFill>
                <a:latin typeface="+mj-lt"/>
              </a:rPr>
              <a:t>row &amp; column</a:t>
            </a:r>
          </a:p>
        </p:txBody>
      </p:sp>
      <p:pic>
        <p:nvPicPr>
          <p:cNvPr id="5" name="Picture 4" descr="FIGURE 7.13 The flexbox container (parent) properties">
            <a:extLst>
              <a:ext uri="{FF2B5EF4-FFF2-40B4-BE49-F238E27FC236}">
                <a16:creationId xmlns:a16="http://schemas.microsoft.com/office/drawing/2014/main" id="{2DA796BE-4E89-4ADE-AD30-D1BECF09D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000"/>
          <a:stretch/>
        </p:blipFill>
        <p:spPr>
          <a:xfrm>
            <a:off x="1989222" y="1722962"/>
            <a:ext cx="7593042" cy="445716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ED2CF0E-0B47-4438-9D2A-96B0861DE7A2}"/>
              </a:ext>
            </a:extLst>
          </p:cNvPr>
          <p:cNvSpPr/>
          <p:nvPr/>
        </p:nvSpPr>
        <p:spPr>
          <a:xfrm>
            <a:off x="0" y="2216557"/>
            <a:ext cx="1794620" cy="1935718"/>
          </a:xfrm>
          <a:prstGeom prst="rightArrow">
            <a:avLst>
              <a:gd name="adj1" fmla="val 50000"/>
              <a:gd name="adj2" fmla="val 2212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This is ‘RESPONSIVE’ design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8D1CC79-24A1-47FA-8DC9-943EE96F953C}"/>
              </a:ext>
            </a:extLst>
          </p:cNvPr>
          <p:cNvSpPr/>
          <p:nvPr/>
        </p:nvSpPr>
        <p:spPr>
          <a:xfrm>
            <a:off x="0" y="4512039"/>
            <a:ext cx="1794620" cy="1935718"/>
          </a:xfrm>
          <a:prstGeom prst="rightArrow">
            <a:avLst>
              <a:gd name="adj1" fmla="val 50000"/>
              <a:gd name="adj2" fmla="val 2212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This is ‘RESPONSIVE’ design</a:t>
            </a:r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61757B6-6A17-4130-9316-EE8C4DCC09D1}"/>
              </a:ext>
            </a:extLst>
          </p:cNvPr>
          <p:cNvSpPr/>
          <p:nvPr/>
        </p:nvSpPr>
        <p:spPr>
          <a:xfrm>
            <a:off x="6250898" y="1782922"/>
            <a:ext cx="1794620" cy="1935718"/>
          </a:xfrm>
          <a:prstGeom prst="rightArrow">
            <a:avLst>
              <a:gd name="adj1" fmla="val 50000"/>
              <a:gd name="adj2" fmla="val 2212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This is ‘RESPONSIVE’ design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67B544-384D-4CEF-B747-46004908E490}"/>
              </a:ext>
            </a:extLst>
          </p:cNvPr>
          <p:cNvSpPr txBox="1"/>
          <p:nvPr/>
        </p:nvSpPr>
        <p:spPr>
          <a:xfrm>
            <a:off x="3047215" y="324669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Flex-Direction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735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1A5C-2622-1545-B04F-0A6D09B4E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/>
              <a:t>Flex-Direction: flex-direection</a:t>
            </a:r>
            <a:endParaRPr lang="en-US" sz="48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1CBD32-CA9B-DE4B-9D44-7603B8303FAE}"/>
              </a:ext>
            </a:extLst>
          </p:cNvPr>
          <p:cNvSpPr/>
          <p:nvPr/>
        </p:nvSpPr>
        <p:spPr>
          <a:xfrm>
            <a:off x="7595698" y="1349142"/>
            <a:ext cx="48310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#flex-container {</a:t>
            </a:r>
          </a:p>
          <a:p>
            <a:pPr lvl="1"/>
            <a:r>
              <a:rPr lang="en-US" dirty="0"/>
              <a:t>margin: 20px;</a:t>
            </a:r>
          </a:p>
          <a:p>
            <a:pPr lvl="1"/>
            <a:r>
              <a:rPr lang="en-US" dirty="0"/>
              <a:t>display: flex;</a:t>
            </a:r>
          </a:p>
          <a:p>
            <a:pPr lvl="1"/>
            <a:r>
              <a:rPr lang="en-US" dirty="0"/>
              <a:t>border: 2px solid black;</a:t>
            </a:r>
          </a:p>
          <a:p>
            <a:pPr lvl="1"/>
            <a:r>
              <a:rPr lang="en-US" dirty="0"/>
              <a:t>padding: 20px;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flex-direction: column;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.flex-item {</a:t>
            </a:r>
          </a:p>
          <a:p>
            <a:pPr lvl="1"/>
            <a:r>
              <a:rPr lang="en-US" dirty="0"/>
              <a:t>border-radius: 10px;</a:t>
            </a:r>
          </a:p>
          <a:p>
            <a:pPr lvl="1"/>
            <a:r>
              <a:rPr lang="en-US" dirty="0"/>
              <a:t>background-color: purple;</a:t>
            </a:r>
          </a:p>
          <a:p>
            <a:pPr lvl="1"/>
            <a:r>
              <a:rPr lang="en-US" dirty="0"/>
              <a:t>margin: 2px;</a:t>
            </a:r>
          </a:p>
          <a:p>
            <a:pPr lvl="1"/>
            <a:r>
              <a:rPr lang="en-US" dirty="0"/>
              <a:t>width:10%;</a:t>
            </a:r>
          </a:p>
          <a:p>
            <a:pPr lvl="1"/>
            <a:r>
              <a:rPr lang="en-US" dirty="0" err="1"/>
              <a:t>color:white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text-align: center;</a:t>
            </a:r>
          </a:p>
          <a:p>
            <a:r>
              <a:rPr lang="en-US" dirty="0"/>
              <a:t>}</a:t>
            </a:r>
          </a:p>
          <a:p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2C9D33-9395-E74E-A6C2-77757A6944FC}"/>
              </a:ext>
            </a:extLst>
          </p:cNvPr>
          <p:cNvSpPr/>
          <p:nvPr/>
        </p:nvSpPr>
        <p:spPr>
          <a:xfrm>
            <a:off x="392917" y="2054523"/>
            <a:ext cx="2759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CA" dirty="0">
                <a:solidFill>
                  <a:srgbClr val="FF0000"/>
                </a:solidFill>
              </a:rPr>
              <a:t>flex-direction: column;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B8DB90-19B7-464A-95EE-A219A24E62E1}"/>
              </a:ext>
            </a:extLst>
          </p:cNvPr>
          <p:cNvSpPr/>
          <p:nvPr/>
        </p:nvSpPr>
        <p:spPr>
          <a:xfrm>
            <a:off x="392917" y="4142265"/>
            <a:ext cx="2423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CA" dirty="0">
                <a:solidFill>
                  <a:srgbClr val="FF0000"/>
                </a:solidFill>
              </a:rPr>
              <a:t>flex-direction: row;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02" y="2568716"/>
            <a:ext cx="5736153" cy="840382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45" y="4550449"/>
            <a:ext cx="5713810" cy="69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00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E096A-72DA-475D-A3D4-246DBA56A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solidFill>
                  <a:schemeClr val="tx1"/>
                </a:solidFill>
                <a:latin typeface="+mj-lt"/>
              </a:rPr>
              <a:t>Flexbox Container css: </a:t>
            </a:r>
            <a:r>
              <a:rPr lang="en-CA" dirty="0">
                <a:solidFill>
                  <a:schemeClr val="tx1"/>
                </a:solidFill>
                <a:latin typeface="+mj-lt"/>
              </a:rPr>
              <a:t>justify &amp; align</a:t>
            </a:r>
          </a:p>
        </p:txBody>
      </p:sp>
      <p:pic>
        <p:nvPicPr>
          <p:cNvPr id="5" name="Picture 4" descr="FIGURE 7.13b The flexbox container (parent) properties (justify-content)">
            <a:extLst>
              <a:ext uri="{FF2B5EF4-FFF2-40B4-BE49-F238E27FC236}">
                <a16:creationId xmlns:a16="http://schemas.microsoft.com/office/drawing/2014/main" id="{2DA796BE-4E89-4ADE-AD30-D1BECF09D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79" b="31493"/>
          <a:stretch/>
        </p:blipFill>
        <p:spPr>
          <a:xfrm>
            <a:off x="800277" y="1453459"/>
            <a:ext cx="5295723" cy="2808768"/>
          </a:xfrm>
          <a:prstGeom prst="rect">
            <a:avLst/>
          </a:prstGeom>
        </p:spPr>
      </p:pic>
      <p:pic>
        <p:nvPicPr>
          <p:cNvPr id="4" name="Picture 3" descr="FIGURE 7.13c The flexbox container (parent) properties (align-items)">
            <a:extLst>
              <a:ext uri="{FF2B5EF4-FFF2-40B4-BE49-F238E27FC236}">
                <a16:creationId xmlns:a16="http://schemas.microsoft.com/office/drawing/2014/main" id="{729C6648-A066-4D0D-9B71-192C8C0F53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599" b="-585"/>
          <a:stretch/>
        </p:blipFill>
        <p:spPr>
          <a:xfrm>
            <a:off x="6021927" y="1554643"/>
            <a:ext cx="5295723" cy="31073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661879-0C90-4A8B-BC6D-1AEACC7FC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4350" y="3781252"/>
            <a:ext cx="2573788" cy="7088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FDD87C-47C2-489A-86CE-7C8FF8EFF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17935" y="1804640"/>
            <a:ext cx="2573788" cy="7088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ED8419-D351-4165-A913-2C388B2A798E}"/>
              </a:ext>
            </a:extLst>
          </p:cNvPr>
          <p:cNvSpPr txBox="1"/>
          <p:nvPr/>
        </p:nvSpPr>
        <p:spPr>
          <a:xfrm>
            <a:off x="800277" y="4912005"/>
            <a:ext cx="103274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i="1" dirty="0">
                <a:solidFill>
                  <a:schemeClr val="accent2"/>
                </a:solidFill>
              </a:rPr>
              <a:t>When the contents of the flexbox cells is smaller than the flexbox cell space,</a:t>
            </a:r>
            <a:br>
              <a:rPr lang="en-CA" sz="2000" b="1" i="1" dirty="0">
                <a:solidFill>
                  <a:schemeClr val="accent2"/>
                </a:solidFill>
              </a:rPr>
            </a:br>
            <a:r>
              <a:rPr lang="en-CA" sz="2000" b="1" i="1" dirty="0">
                <a:solidFill>
                  <a:schemeClr val="accent2"/>
                </a:solidFill>
              </a:rPr>
              <a:t>those contents can be justified or aligned within the cell.</a:t>
            </a:r>
          </a:p>
          <a:p>
            <a:endParaRPr lang="en-CA" sz="2000" b="1" i="1" dirty="0">
              <a:solidFill>
                <a:schemeClr val="accent2"/>
              </a:solidFill>
            </a:endParaRPr>
          </a:p>
          <a:p>
            <a:r>
              <a:rPr lang="en-CA" sz="2000" b="1" i="1" dirty="0">
                <a:solidFill>
                  <a:schemeClr val="accent2"/>
                </a:solidFill>
              </a:rPr>
              <a:t>Different idea than using text-align to locate the text within the contents inside the flexbox cell.</a:t>
            </a:r>
            <a:endParaRPr lang="en-US" sz="2000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3975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/>
          <p:nvPr/>
        </p:nvSpPr>
        <p:spPr>
          <a:xfrm>
            <a:off x="9235023" y="1690688"/>
            <a:ext cx="2664000" cy="4461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7" name="Shape 677"/>
          <p:cNvSpPr/>
          <p:nvPr/>
        </p:nvSpPr>
        <p:spPr>
          <a:xfrm>
            <a:off x="9367748" y="3775938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8" name="Shape 678"/>
          <p:cNvSpPr txBox="1"/>
          <p:nvPr/>
        </p:nvSpPr>
        <p:spPr>
          <a:xfrm>
            <a:off x="957403" y="3082716"/>
            <a:ext cx="4688700" cy="2095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#flex-container {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display: flex;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flex-direction: column;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/>
              <a:t>}</a:t>
            </a:r>
            <a:endParaRPr sz="2000" dirty="0"/>
          </a:p>
        </p:txBody>
      </p:sp>
      <p:sp>
        <p:nvSpPr>
          <p:cNvPr id="679" name="Shape 679"/>
          <p:cNvSpPr/>
          <p:nvPr/>
        </p:nvSpPr>
        <p:spPr>
          <a:xfrm>
            <a:off x="9367748" y="2811313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0" name="Shape 680"/>
          <p:cNvSpPr/>
          <p:nvPr/>
        </p:nvSpPr>
        <p:spPr>
          <a:xfrm>
            <a:off x="9367748" y="1846688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2" name="Shape 68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And you can also lay out columns instead of rows:</a:t>
            </a:r>
            <a:endParaRPr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3A11A5C-2622-1545-B04F-0A6D09B4E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/>
              <a:t>Flex-Direction: justify-content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28523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F74D-5801-DD48-BBC8-B912A7544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50" y="265388"/>
            <a:ext cx="5228076" cy="1325563"/>
          </a:xfrm>
        </p:spPr>
        <p:txBody>
          <a:bodyPr>
            <a:normAutofit/>
          </a:bodyPr>
          <a:lstStyle/>
          <a:p>
            <a:r>
              <a:rPr lang="en-US" sz="3200" dirty="0"/>
              <a:t>Layout Analysis</a:t>
            </a:r>
          </a:p>
        </p:txBody>
      </p:sp>
      <p:pic>
        <p:nvPicPr>
          <p:cNvPr id="4" name="Shape 118">
            <a:extLst>
              <a:ext uri="{FF2B5EF4-FFF2-40B4-BE49-F238E27FC236}">
                <a16:creationId xmlns:a16="http://schemas.microsoft.com/office/drawing/2014/main" id="{33C19550-0E25-8B46-B2B8-A4EA6A2157C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5503" y="228956"/>
            <a:ext cx="4010354" cy="6316199"/>
          </a:xfrm>
          <a:prstGeom prst="rect">
            <a:avLst/>
          </a:prstGeom>
          <a:noFill/>
          <a:ln w="762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" name="Shape 124">
            <a:extLst>
              <a:ext uri="{FF2B5EF4-FFF2-40B4-BE49-F238E27FC236}">
                <a16:creationId xmlns:a16="http://schemas.microsoft.com/office/drawing/2014/main" id="{53A2624B-6A55-2E4B-A066-6DCDB60D7A02}"/>
              </a:ext>
            </a:extLst>
          </p:cNvPr>
          <p:cNvSpPr/>
          <p:nvPr/>
        </p:nvSpPr>
        <p:spPr>
          <a:xfrm>
            <a:off x="7823058" y="265388"/>
            <a:ext cx="4108800" cy="604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" name="Shape 126">
            <a:extLst>
              <a:ext uri="{FF2B5EF4-FFF2-40B4-BE49-F238E27FC236}">
                <a16:creationId xmlns:a16="http://schemas.microsoft.com/office/drawing/2014/main" id="{8D654268-C1D2-7848-BEE7-EA8511DF5964}"/>
              </a:ext>
            </a:extLst>
          </p:cNvPr>
          <p:cNvSpPr/>
          <p:nvPr/>
        </p:nvSpPr>
        <p:spPr>
          <a:xfrm>
            <a:off x="7823058" y="5571488"/>
            <a:ext cx="4108800" cy="275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" name="Shape 127">
            <a:extLst>
              <a:ext uri="{FF2B5EF4-FFF2-40B4-BE49-F238E27FC236}">
                <a16:creationId xmlns:a16="http://schemas.microsoft.com/office/drawing/2014/main" id="{025BB08C-5F97-2648-AFD3-0B7834D2E6CB}"/>
              </a:ext>
            </a:extLst>
          </p:cNvPr>
          <p:cNvSpPr/>
          <p:nvPr/>
        </p:nvSpPr>
        <p:spPr>
          <a:xfrm>
            <a:off x="8591658" y="2637763"/>
            <a:ext cx="2571600" cy="1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" name="Shape 128">
            <a:extLst>
              <a:ext uri="{FF2B5EF4-FFF2-40B4-BE49-F238E27FC236}">
                <a16:creationId xmlns:a16="http://schemas.microsoft.com/office/drawing/2014/main" id="{90654C9F-1B0D-7047-B2EE-6029189DD370}"/>
              </a:ext>
            </a:extLst>
          </p:cNvPr>
          <p:cNvSpPr/>
          <p:nvPr/>
        </p:nvSpPr>
        <p:spPr>
          <a:xfrm rot="10800000" flipH="1">
            <a:off x="8788233" y="2924562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" name="Shape 129">
            <a:extLst>
              <a:ext uri="{FF2B5EF4-FFF2-40B4-BE49-F238E27FC236}">
                <a16:creationId xmlns:a16="http://schemas.microsoft.com/office/drawing/2014/main" id="{42FE7C72-B57F-6641-84F3-A15350FEFAE1}"/>
              </a:ext>
            </a:extLst>
          </p:cNvPr>
          <p:cNvSpPr/>
          <p:nvPr/>
        </p:nvSpPr>
        <p:spPr>
          <a:xfrm>
            <a:off x="8331933" y="3771238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" name="Shape 130">
            <a:extLst>
              <a:ext uri="{FF2B5EF4-FFF2-40B4-BE49-F238E27FC236}">
                <a16:creationId xmlns:a16="http://schemas.microsoft.com/office/drawing/2014/main" id="{6F898C9F-EF7C-1347-957E-BD5738B6EFC4}"/>
              </a:ext>
            </a:extLst>
          </p:cNvPr>
          <p:cNvSpPr/>
          <p:nvPr/>
        </p:nvSpPr>
        <p:spPr>
          <a:xfrm rot="10800000" flipH="1">
            <a:off x="8788233" y="3015062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" name="Shape 131">
            <a:extLst>
              <a:ext uri="{FF2B5EF4-FFF2-40B4-BE49-F238E27FC236}">
                <a16:creationId xmlns:a16="http://schemas.microsoft.com/office/drawing/2014/main" id="{56DB2AE1-4272-8D46-9A38-320229C6A43F}"/>
              </a:ext>
            </a:extLst>
          </p:cNvPr>
          <p:cNvSpPr/>
          <p:nvPr/>
        </p:nvSpPr>
        <p:spPr>
          <a:xfrm rot="10800000" flipH="1">
            <a:off x="8783958" y="3105562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" name="Shape 132">
            <a:extLst>
              <a:ext uri="{FF2B5EF4-FFF2-40B4-BE49-F238E27FC236}">
                <a16:creationId xmlns:a16="http://schemas.microsoft.com/office/drawing/2014/main" id="{9FA34874-C9D0-374B-B50C-223991786F1F}"/>
              </a:ext>
            </a:extLst>
          </p:cNvPr>
          <p:cNvSpPr/>
          <p:nvPr/>
        </p:nvSpPr>
        <p:spPr>
          <a:xfrm rot="10800000" flipH="1">
            <a:off x="8783958" y="3260337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" name="Shape 133">
            <a:extLst>
              <a:ext uri="{FF2B5EF4-FFF2-40B4-BE49-F238E27FC236}">
                <a16:creationId xmlns:a16="http://schemas.microsoft.com/office/drawing/2014/main" id="{9682CD10-E4AF-1A42-BB0A-206625678ECC}"/>
              </a:ext>
            </a:extLst>
          </p:cNvPr>
          <p:cNvSpPr/>
          <p:nvPr/>
        </p:nvSpPr>
        <p:spPr>
          <a:xfrm>
            <a:off x="9932108" y="3771238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" name="Shape 134">
            <a:extLst>
              <a:ext uri="{FF2B5EF4-FFF2-40B4-BE49-F238E27FC236}">
                <a16:creationId xmlns:a16="http://schemas.microsoft.com/office/drawing/2014/main" id="{170131FD-D653-A243-B66F-E83EEB114EF0}"/>
              </a:ext>
            </a:extLst>
          </p:cNvPr>
          <p:cNvSpPr/>
          <p:nvPr/>
        </p:nvSpPr>
        <p:spPr>
          <a:xfrm>
            <a:off x="8902383" y="4671663"/>
            <a:ext cx="342600" cy="12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" name="Shape 135">
            <a:extLst>
              <a:ext uri="{FF2B5EF4-FFF2-40B4-BE49-F238E27FC236}">
                <a16:creationId xmlns:a16="http://schemas.microsoft.com/office/drawing/2014/main" id="{E5B937E4-E14E-834F-A0E2-BBCEDFA45EEA}"/>
              </a:ext>
            </a:extLst>
          </p:cNvPr>
          <p:cNvSpPr/>
          <p:nvPr/>
        </p:nvSpPr>
        <p:spPr>
          <a:xfrm>
            <a:off x="8342783" y="4857413"/>
            <a:ext cx="14559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" name="Shape 136">
            <a:extLst>
              <a:ext uri="{FF2B5EF4-FFF2-40B4-BE49-F238E27FC236}">
                <a16:creationId xmlns:a16="http://schemas.microsoft.com/office/drawing/2014/main" id="{93F42420-7D10-B649-A7B9-8DB2C08CC9D4}"/>
              </a:ext>
            </a:extLst>
          </p:cNvPr>
          <p:cNvSpPr/>
          <p:nvPr/>
        </p:nvSpPr>
        <p:spPr>
          <a:xfrm>
            <a:off x="8576183" y="4957163"/>
            <a:ext cx="9891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" name="Shape 137">
            <a:extLst>
              <a:ext uri="{FF2B5EF4-FFF2-40B4-BE49-F238E27FC236}">
                <a16:creationId xmlns:a16="http://schemas.microsoft.com/office/drawing/2014/main" id="{34C739E8-D2B1-D543-96E3-8409585DE39D}"/>
              </a:ext>
            </a:extLst>
          </p:cNvPr>
          <p:cNvSpPr/>
          <p:nvPr/>
        </p:nvSpPr>
        <p:spPr>
          <a:xfrm>
            <a:off x="8808933" y="5109563"/>
            <a:ext cx="5295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3" name="Shape 138">
            <a:extLst>
              <a:ext uri="{FF2B5EF4-FFF2-40B4-BE49-F238E27FC236}">
                <a16:creationId xmlns:a16="http://schemas.microsoft.com/office/drawing/2014/main" id="{9D9972F7-4DE5-2B4B-B074-BB76834364E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858" y="275051"/>
            <a:ext cx="4131200" cy="6306574"/>
          </a:xfrm>
          <a:prstGeom prst="rect">
            <a:avLst/>
          </a:prstGeom>
          <a:noFill/>
          <a:ln w="762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" name="Shape 139">
            <a:extLst>
              <a:ext uri="{FF2B5EF4-FFF2-40B4-BE49-F238E27FC236}">
                <a16:creationId xmlns:a16="http://schemas.microsoft.com/office/drawing/2014/main" id="{0DE11D80-057F-4D47-9F6F-C16FE76F08D6}"/>
              </a:ext>
            </a:extLst>
          </p:cNvPr>
          <p:cNvSpPr/>
          <p:nvPr/>
        </p:nvSpPr>
        <p:spPr>
          <a:xfrm>
            <a:off x="8331933" y="2637763"/>
            <a:ext cx="3104700" cy="25452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" name="Shape 140">
            <a:extLst>
              <a:ext uri="{FF2B5EF4-FFF2-40B4-BE49-F238E27FC236}">
                <a16:creationId xmlns:a16="http://schemas.microsoft.com/office/drawing/2014/main" id="{AA8CA179-B5B6-D744-A1E6-F98C9BAA0A06}"/>
              </a:ext>
            </a:extLst>
          </p:cNvPr>
          <p:cNvSpPr/>
          <p:nvPr/>
        </p:nvSpPr>
        <p:spPr>
          <a:xfrm>
            <a:off x="8331933" y="2610661"/>
            <a:ext cx="3115899" cy="2572302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7" name="Shape 142">
            <a:extLst>
              <a:ext uri="{FF2B5EF4-FFF2-40B4-BE49-F238E27FC236}">
                <a16:creationId xmlns:a16="http://schemas.microsoft.com/office/drawing/2014/main" id="{423515E9-256A-154B-BAE3-918FEBA2D8FE}"/>
              </a:ext>
            </a:extLst>
          </p:cNvPr>
          <p:cNvSpPr/>
          <p:nvPr/>
        </p:nvSpPr>
        <p:spPr>
          <a:xfrm>
            <a:off x="7811858" y="265463"/>
            <a:ext cx="4135500" cy="2149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" name="Shape 143">
            <a:extLst>
              <a:ext uri="{FF2B5EF4-FFF2-40B4-BE49-F238E27FC236}">
                <a16:creationId xmlns:a16="http://schemas.microsoft.com/office/drawing/2014/main" id="{696209CE-32FC-724A-A639-AE4304027A06}"/>
              </a:ext>
            </a:extLst>
          </p:cNvPr>
          <p:cNvSpPr/>
          <p:nvPr/>
        </p:nvSpPr>
        <p:spPr>
          <a:xfrm>
            <a:off x="7811858" y="237238"/>
            <a:ext cx="4108800" cy="275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" name="Shape 144">
            <a:extLst>
              <a:ext uri="{FF2B5EF4-FFF2-40B4-BE49-F238E27FC236}">
                <a16:creationId xmlns:a16="http://schemas.microsoft.com/office/drawing/2014/main" id="{3E006AA1-BEDF-2848-8A2E-C30784BC3ABC}"/>
              </a:ext>
            </a:extLst>
          </p:cNvPr>
          <p:cNvSpPr/>
          <p:nvPr/>
        </p:nvSpPr>
        <p:spPr>
          <a:xfrm>
            <a:off x="7829883" y="5571488"/>
            <a:ext cx="4108800" cy="101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89571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/>
        </p:nvSpPr>
        <p:spPr>
          <a:xfrm>
            <a:off x="9201570" y="1699961"/>
            <a:ext cx="2664000" cy="4461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8" name="Shape 688"/>
          <p:cNvSpPr/>
          <p:nvPr/>
        </p:nvSpPr>
        <p:spPr>
          <a:xfrm>
            <a:off x="9334295" y="4448536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9" name="Shape 689"/>
          <p:cNvSpPr txBox="1"/>
          <p:nvPr/>
        </p:nvSpPr>
        <p:spPr>
          <a:xfrm>
            <a:off x="838200" y="2799436"/>
            <a:ext cx="4688700" cy="2095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#flex-container {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display: flex;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flex-direction: column;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justify-content: center</a:t>
            </a: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/>
              <a:t>}</a:t>
            </a:r>
            <a:endParaRPr sz="2000" dirty="0"/>
          </a:p>
        </p:txBody>
      </p:sp>
      <p:sp>
        <p:nvSpPr>
          <p:cNvPr id="690" name="Shape 690"/>
          <p:cNvSpPr/>
          <p:nvPr/>
        </p:nvSpPr>
        <p:spPr>
          <a:xfrm>
            <a:off x="9334295" y="3483911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1" name="Shape 691"/>
          <p:cNvSpPr/>
          <p:nvPr/>
        </p:nvSpPr>
        <p:spPr>
          <a:xfrm>
            <a:off x="9334295" y="2519286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3" name="Shape 69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And you can also lay out columns instead of rows:</a:t>
            </a:r>
            <a:endParaRPr/>
          </a:p>
        </p:txBody>
      </p:sp>
      <p:sp>
        <p:nvSpPr>
          <p:cNvPr id="694" name="Shape 694"/>
          <p:cNvSpPr txBox="1">
            <a:spLocks noGrp="1"/>
          </p:cNvSpPr>
          <p:nvPr>
            <p:ph type="body" idx="4294967295"/>
          </p:nvPr>
        </p:nvSpPr>
        <p:spPr>
          <a:xfrm>
            <a:off x="1438506" y="5222081"/>
            <a:ext cx="7593981" cy="19097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Now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lang="en"/>
              <a:t> controls where the column is vertically in the box</a:t>
            </a:r>
            <a:endParaRPr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3A11A5C-2622-1545-B04F-0A6D09B4E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/>
              <a:t>Flex-Direction: justify-content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132997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/>
          <p:nvPr/>
        </p:nvSpPr>
        <p:spPr>
          <a:xfrm>
            <a:off x="9179267" y="1715663"/>
            <a:ext cx="2664000" cy="4461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00" name="Shape 700"/>
          <p:cNvSpPr/>
          <p:nvPr/>
        </p:nvSpPr>
        <p:spPr>
          <a:xfrm>
            <a:off x="9311992" y="4921438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01" name="Shape 701"/>
          <p:cNvSpPr txBox="1"/>
          <p:nvPr/>
        </p:nvSpPr>
        <p:spPr>
          <a:xfrm>
            <a:off x="923948" y="2825638"/>
            <a:ext cx="4688700" cy="2095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#flex-container {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display: flex;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flex-direction: column;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justify-content: space-around</a:t>
            </a: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/>
              <a:t>}</a:t>
            </a:r>
            <a:endParaRPr sz="2000" dirty="0"/>
          </a:p>
        </p:txBody>
      </p:sp>
      <p:sp>
        <p:nvSpPr>
          <p:cNvPr id="702" name="Shape 702"/>
          <p:cNvSpPr/>
          <p:nvPr/>
        </p:nvSpPr>
        <p:spPr>
          <a:xfrm>
            <a:off x="9311992" y="3499613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03" name="Shape 703"/>
          <p:cNvSpPr/>
          <p:nvPr/>
        </p:nvSpPr>
        <p:spPr>
          <a:xfrm>
            <a:off x="9311992" y="2057463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05" name="Shape 70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And you can also lay out columns instead of rows:</a:t>
            </a:r>
            <a:endParaRPr dirty="0"/>
          </a:p>
        </p:txBody>
      </p:sp>
      <p:sp>
        <p:nvSpPr>
          <p:cNvPr id="706" name="Shape 706"/>
          <p:cNvSpPr txBox="1">
            <a:spLocks noGrp="1"/>
          </p:cNvSpPr>
          <p:nvPr>
            <p:ph type="body" idx="4294967295"/>
          </p:nvPr>
        </p:nvSpPr>
        <p:spPr>
          <a:xfrm>
            <a:off x="1471959" y="5267213"/>
            <a:ext cx="7482469" cy="19097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Now </a:t>
            </a: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lang="en" dirty="0"/>
              <a:t> controls where the column is vertically in the box</a:t>
            </a:r>
            <a:endParaRPr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3A11A5C-2622-1545-B04F-0A6D09B4E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/>
              <a:t>Flex-Direction: justify-content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06761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/>
        </p:nvSpPr>
        <p:spPr>
          <a:xfrm>
            <a:off x="9290780" y="1715663"/>
            <a:ext cx="2664000" cy="4461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10176080" y="3778438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13" name="Shape 713"/>
          <p:cNvSpPr txBox="1"/>
          <p:nvPr/>
        </p:nvSpPr>
        <p:spPr>
          <a:xfrm>
            <a:off x="1034238" y="2571371"/>
            <a:ext cx="4688700" cy="2095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#flex-container {</a:t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display: flex;</a:t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flex-direction: column;</a:t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 b="1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align-items: center</a:t>
            </a:r>
            <a: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/>
              <a:t>}</a:t>
            </a:r>
            <a:endParaRPr sz="2000"/>
          </a:p>
        </p:txBody>
      </p:sp>
      <p:sp>
        <p:nvSpPr>
          <p:cNvPr id="714" name="Shape 714"/>
          <p:cNvSpPr/>
          <p:nvPr/>
        </p:nvSpPr>
        <p:spPr>
          <a:xfrm>
            <a:off x="10176080" y="2813813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10176080" y="1849188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17" name="Shape 71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And you can also lay out columns instead of rows:</a:t>
            </a:r>
            <a:endParaRPr/>
          </a:p>
        </p:txBody>
      </p:sp>
      <p:sp>
        <p:nvSpPr>
          <p:cNvPr id="718" name="Shape 718"/>
          <p:cNvSpPr txBox="1">
            <a:spLocks noGrp="1"/>
          </p:cNvSpPr>
          <p:nvPr>
            <p:ph type="body" idx="4294967295"/>
          </p:nvPr>
        </p:nvSpPr>
        <p:spPr>
          <a:xfrm>
            <a:off x="1471960" y="5332043"/>
            <a:ext cx="7694341" cy="19097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Now </a:t>
            </a: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lang="en" dirty="0"/>
              <a:t> controls where the column is horizontally in the box</a:t>
            </a:r>
            <a:endParaRPr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3A11A5C-2622-1545-B04F-0A6D09B4E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/>
              <a:t>Flex-Direction: justify-content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405565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/>
          <p:nvPr/>
        </p:nvSpPr>
        <p:spPr>
          <a:xfrm>
            <a:off x="9246175" y="1715663"/>
            <a:ext cx="2664000" cy="4461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24" name="Shape 724"/>
          <p:cNvSpPr/>
          <p:nvPr/>
        </p:nvSpPr>
        <p:spPr>
          <a:xfrm>
            <a:off x="10893475" y="3778438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25" name="Shape 725"/>
          <p:cNvSpPr txBox="1"/>
          <p:nvPr/>
        </p:nvSpPr>
        <p:spPr>
          <a:xfrm>
            <a:off x="1034238" y="2576038"/>
            <a:ext cx="4688700" cy="2095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#flex-container {</a:t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display: flex;</a:t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flex-direction: column;</a:t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 b="1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align-items: flex-end</a:t>
            </a:r>
            <a: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/>
              <a:t>}</a:t>
            </a:r>
            <a:endParaRPr sz="2000"/>
          </a:p>
        </p:txBody>
      </p:sp>
      <p:sp>
        <p:nvSpPr>
          <p:cNvPr id="726" name="Shape 726"/>
          <p:cNvSpPr/>
          <p:nvPr/>
        </p:nvSpPr>
        <p:spPr>
          <a:xfrm>
            <a:off x="10893475" y="2813813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27" name="Shape 727"/>
          <p:cNvSpPr/>
          <p:nvPr/>
        </p:nvSpPr>
        <p:spPr>
          <a:xfrm>
            <a:off x="10893475" y="1849188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29" name="Shape 7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And you can also lay out columns instead of rows:</a:t>
            </a:r>
            <a:endParaRPr/>
          </a:p>
        </p:txBody>
      </p:sp>
      <p:sp>
        <p:nvSpPr>
          <p:cNvPr id="730" name="Shape 730"/>
          <p:cNvSpPr txBox="1">
            <a:spLocks noGrp="1"/>
          </p:cNvSpPr>
          <p:nvPr>
            <p:ph type="body" idx="4294967295"/>
          </p:nvPr>
        </p:nvSpPr>
        <p:spPr>
          <a:xfrm>
            <a:off x="1449658" y="5320892"/>
            <a:ext cx="7363442" cy="19097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Now </a:t>
            </a: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lang="en" dirty="0"/>
              <a:t> controls where the column is horizontally in the box</a:t>
            </a:r>
            <a:endParaRPr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3A11A5C-2622-1545-B04F-0A6D09B4E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/>
              <a:t>Flex-Direction: align-items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7048654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sz="4800" b="1"/>
              <a:t>Flex Container css:</a:t>
            </a:r>
            <a:r>
              <a:rPr lang="en" sz="4800"/>
              <a:t> </a:t>
            </a:r>
            <a:r>
              <a:rPr lang="en" sz="4800">
                <a:latin typeface="Consolas"/>
                <a:ea typeface="Consolas"/>
                <a:cs typeface="Consolas"/>
                <a:sym typeface="Consolas"/>
              </a:rPr>
              <a:t>align-item</a:t>
            </a:r>
            <a:endParaRPr sz="4800"/>
          </a:p>
        </p:txBody>
      </p:sp>
      <p:sp>
        <p:nvSpPr>
          <p:cNvPr id="592" name="Shape 592"/>
          <p:cNvSpPr txBox="1">
            <a:spLocks noGrp="1"/>
          </p:cNvSpPr>
          <p:nvPr>
            <p:ph idx="1"/>
          </p:nvPr>
        </p:nvSpPr>
        <p:spPr>
          <a:xfrm>
            <a:off x="838200" y="1361037"/>
            <a:ext cx="10515600" cy="435133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You can control where the item is </a:t>
            </a:r>
            <a:r>
              <a:rPr lang="en" dirty="0">
                <a:solidFill>
                  <a:schemeClr val="accent6"/>
                </a:solidFill>
              </a:rPr>
              <a:t>vertically</a:t>
            </a:r>
            <a:r>
              <a:rPr lang="en" dirty="0"/>
              <a:t>* in the box by setting </a:t>
            </a:r>
            <a:r>
              <a:rPr lang="en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lang="en" dirty="0">
                <a:solidFill>
                  <a:schemeClr val="accent2"/>
                </a:solidFill>
              </a:rPr>
              <a:t> on the flex container:</a:t>
            </a:r>
            <a:endParaRPr b="1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595" name="Shape 595"/>
          <p:cNvSpPr txBox="1">
            <a:spLocks noGrp="1"/>
          </p:cNvSpPr>
          <p:nvPr>
            <p:ph type="body" idx="4294967295"/>
          </p:nvPr>
        </p:nvSpPr>
        <p:spPr>
          <a:xfrm>
            <a:off x="7818848" y="3387206"/>
            <a:ext cx="3732212" cy="7635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buNone/>
            </a:pPr>
            <a:r>
              <a:rPr lang="en" sz="1800" dirty="0"/>
              <a:t>*when flex direction is 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lang="en" sz="1800" dirty="0"/>
              <a:t>. We'll get to what "flex direction" means soon.</a:t>
            </a:r>
            <a:endParaRPr sz="1800" dirty="0"/>
          </a:p>
        </p:txBody>
      </p:sp>
      <p:sp>
        <p:nvSpPr>
          <p:cNvPr id="593" name="Shape 593"/>
          <p:cNvSpPr/>
          <p:nvPr/>
        </p:nvSpPr>
        <p:spPr>
          <a:xfrm>
            <a:off x="2306700" y="4705816"/>
            <a:ext cx="7578600" cy="1471148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4" name="Shape 594"/>
          <p:cNvSpPr/>
          <p:nvPr/>
        </p:nvSpPr>
        <p:spPr>
          <a:xfrm>
            <a:off x="2386910" y="4755395"/>
            <a:ext cx="893400" cy="4572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6" name="Shape 596"/>
          <p:cNvSpPr txBox="1"/>
          <p:nvPr/>
        </p:nvSpPr>
        <p:spPr>
          <a:xfrm>
            <a:off x="1035460" y="2896396"/>
            <a:ext cx="4688700" cy="165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#flex-container {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display: flex;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align-items: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flex-start</a:t>
            </a: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/>
              <a:t>}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8486602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sz="4800" b="1"/>
              <a:t>Flex Container css:</a:t>
            </a:r>
            <a:r>
              <a:rPr lang="en" sz="4800"/>
              <a:t> </a:t>
            </a:r>
            <a:r>
              <a:rPr lang="en" sz="4800">
                <a:latin typeface="Consolas"/>
                <a:ea typeface="Consolas"/>
                <a:cs typeface="Consolas"/>
                <a:sym typeface="Consolas"/>
              </a:rPr>
              <a:t>align-item</a:t>
            </a:r>
            <a:endParaRPr sz="4800"/>
          </a:p>
        </p:txBody>
      </p:sp>
      <p:sp>
        <p:nvSpPr>
          <p:cNvPr id="602" name="Shape 602"/>
          <p:cNvSpPr txBox="1">
            <a:spLocks noGrp="1"/>
          </p:cNvSpPr>
          <p:nvPr>
            <p:ph idx="1"/>
          </p:nvPr>
        </p:nvSpPr>
        <p:spPr>
          <a:xfrm>
            <a:off x="838200" y="1394167"/>
            <a:ext cx="10515600" cy="435133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You can control where the item is </a:t>
            </a:r>
            <a:r>
              <a:rPr lang="en" dirty="0">
                <a:solidFill>
                  <a:schemeClr val="accent6"/>
                </a:solidFill>
              </a:rPr>
              <a:t>vertically</a:t>
            </a:r>
            <a:r>
              <a:rPr lang="en" dirty="0"/>
              <a:t>* in the box by </a:t>
            </a:r>
            <a:r>
              <a:rPr lang="en"/>
              <a:t>setting </a:t>
            </a:r>
            <a:r>
              <a:rPr lang="en">
                <a:solidFill>
                  <a:schemeClr val="accent2"/>
                </a:solidFill>
                <a:latin typeface="Consolas"/>
                <a:sym typeface="Consolas"/>
              </a:rPr>
              <a:t>align-items</a:t>
            </a:r>
            <a:r>
              <a:rPr lang="en" dirty="0">
                <a:solidFill>
                  <a:schemeClr val="accent2"/>
                </a:solidFill>
                <a:latin typeface="Consolas"/>
              </a:rPr>
              <a:t> on the flex container:</a:t>
            </a:r>
            <a:endParaRPr dirty="0">
              <a:solidFill>
                <a:schemeClr val="accent2"/>
              </a:solidFill>
              <a:latin typeface="Consolas"/>
              <a:sym typeface="Consolas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605" name="Shape 605"/>
          <p:cNvSpPr txBox="1">
            <a:spLocks noGrp="1"/>
          </p:cNvSpPr>
          <p:nvPr>
            <p:ph type="body" idx="4294967295"/>
          </p:nvPr>
        </p:nvSpPr>
        <p:spPr>
          <a:xfrm>
            <a:off x="7824168" y="3237706"/>
            <a:ext cx="3732212" cy="7635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buNone/>
            </a:pPr>
            <a:r>
              <a:rPr lang="en" sz="1800" dirty="0"/>
              <a:t>*when flex direction is 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lang="en" sz="1800" dirty="0"/>
              <a:t>. We'll get to what "flex direction" means soon.</a:t>
            </a:r>
            <a:endParaRPr sz="1800" dirty="0"/>
          </a:p>
        </p:txBody>
      </p:sp>
      <p:sp>
        <p:nvSpPr>
          <p:cNvPr id="603" name="Shape 603"/>
          <p:cNvSpPr/>
          <p:nvPr/>
        </p:nvSpPr>
        <p:spPr>
          <a:xfrm>
            <a:off x="2306700" y="4721734"/>
            <a:ext cx="7578600" cy="1480763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4" name="Shape 604"/>
          <p:cNvSpPr/>
          <p:nvPr/>
        </p:nvSpPr>
        <p:spPr>
          <a:xfrm>
            <a:off x="2386910" y="5655785"/>
            <a:ext cx="893400" cy="4572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6" name="Shape 606"/>
          <p:cNvSpPr txBox="1"/>
          <p:nvPr/>
        </p:nvSpPr>
        <p:spPr>
          <a:xfrm>
            <a:off x="1052719" y="2897344"/>
            <a:ext cx="4688700" cy="165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#flex-container {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display: flex;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align-items: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flex-end</a:t>
            </a: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/>
              <a:t>}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8002247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sz="4800" b="1"/>
              <a:t>Flex Container css: </a:t>
            </a:r>
            <a:r>
              <a:rPr lang="en" sz="480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align-item</a:t>
            </a:r>
            <a:endParaRPr sz="4800">
              <a:latin typeface="Consolas" panose="020B0609020204030204" pitchFamily="49" charset="0"/>
            </a:endParaRPr>
          </a:p>
        </p:txBody>
      </p:sp>
      <p:sp>
        <p:nvSpPr>
          <p:cNvPr id="612" name="Shape 612"/>
          <p:cNvSpPr txBox="1">
            <a:spLocks noGrp="1"/>
          </p:cNvSpPr>
          <p:nvPr>
            <p:ph idx="1"/>
          </p:nvPr>
        </p:nvSpPr>
        <p:spPr>
          <a:xfrm>
            <a:off x="838200" y="1383703"/>
            <a:ext cx="10515600" cy="435133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You can control where the item is </a:t>
            </a:r>
            <a:r>
              <a:rPr lang="en" dirty="0">
                <a:solidFill>
                  <a:schemeClr val="accent6"/>
                </a:solidFill>
              </a:rPr>
              <a:t>vertically</a:t>
            </a:r>
            <a:r>
              <a:rPr lang="en" dirty="0"/>
              <a:t>* in the box by </a:t>
            </a:r>
            <a:r>
              <a:rPr lang="en"/>
              <a:t>setting </a:t>
            </a:r>
            <a:r>
              <a:rPr lang="en">
                <a:solidFill>
                  <a:schemeClr val="accent2"/>
                </a:solidFill>
                <a:latin typeface="Consolas"/>
                <a:sym typeface="Consolas"/>
              </a:rPr>
              <a:t>align-items</a:t>
            </a:r>
            <a:r>
              <a:rPr lang="en">
                <a:solidFill>
                  <a:schemeClr val="accent2"/>
                </a:solidFill>
                <a:latin typeface="Consolas"/>
              </a:rPr>
              <a:t> on the flex container: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615" name="Shape 615"/>
          <p:cNvSpPr txBox="1">
            <a:spLocks noGrp="1"/>
          </p:cNvSpPr>
          <p:nvPr>
            <p:ph type="body" idx="4294967295"/>
          </p:nvPr>
        </p:nvSpPr>
        <p:spPr>
          <a:xfrm>
            <a:off x="7621588" y="3237706"/>
            <a:ext cx="3732212" cy="7635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buNone/>
            </a:pPr>
            <a:r>
              <a:rPr lang="en" sz="1800"/>
              <a:t>*when flex direction is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lang="en" sz="1800"/>
              <a:t>. We'll get to what "flex direction" means soon.</a:t>
            </a:r>
            <a:endParaRPr sz="1800"/>
          </a:p>
        </p:txBody>
      </p:sp>
      <p:sp>
        <p:nvSpPr>
          <p:cNvPr id="613" name="Shape 613"/>
          <p:cNvSpPr/>
          <p:nvPr/>
        </p:nvSpPr>
        <p:spPr>
          <a:xfrm>
            <a:off x="2306700" y="4739306"/>
            <a:ext cx="7578600" cy="1480763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2386910" y="5277781"/>
            <a:ext cx="893400" cy="4572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6" name="Shape 616"/>
          <p:cNvSpPr txBox="1"/>
          <p:nvPr/>
        </p:nvSpPr>
        <p:spPr>
          <a:xfrm>
            <a:off x="1035460" y="2887082"/>
            <a:ext cx="4688700" cy="165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#flex-container {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display: flex;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align-items: center;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/>
              <a:t>}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4106098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67B2C-28A8-D74F-85AD-4994BD1B5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4227"/>
            <a:ext cx="10515600" cy="1325563"/>
          </a:xfrm>
        </p:spPr>
        <p:txBody>
          <a:bodyPr/>
          <a:lstStyle/>
          <a:p>
            <a:r>
              <a:rPr lang="en" sz="4400" b="1"/>
              <a:t>Flex Container css: </a:t>
            </a:r>
            <a:r>
              <a:rPr lang="en" sz="440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align-item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AEDAA-0CBE-FD4A-AF27-0FFFCDFF5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16114" cy="4351338"/>
          </a:xfrm>
        </p:spPr>
        <p:txBody>
          <a:bodyPr/>
          <a:lstStyle/>
          <a:p>
            <a:pPr algn="just"/>
            <a:r>
              <a:rPr lang="en-CA" sz="2400" dirty="0"/>
              <a:t>The default value of </a:t>
            </a:r>
            <a:r>
              <a:rPr lang="en-CA" sz="2400" dirty="0"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lang="en-CA" sz="2400" dirty="0"/>
              <a:t> is </a:t>
            </a:r>
            <a:r>
              <a:rPr lang="en-CA" sz="24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stretch</a:t>
            </a:r>
            <a:r>
              <a:rPr lang="en-CA" sz="2400" dirty="0"/>
              <a:t>, which means every flex item grows vertically to fill the container by default. </a:t>
            </a:r>
          </a:p>
          <a:p>
            <a:pPr algn="just"/>
            <a:endParaRPr lang="en-CA" sz="2400" dirty="0"/>
          </a:p>
          <a:p>
            <a:pPr algn="just"/>
            <a:endParaRPr lang="en-CA" sz="2400" dirty="0"/>
          </a:p>
          <a:p>
            <a:pPr algn="just"/>
            <a:endParaRPr lang="en-CA" sz="2400" dirty="0"/>
          </a:p>
          <a:p>
            <a:pPr marL="0" indent="0" algn="just">
              <a:buNone/>
            </a:pPr>
            <a:r>
              <a:rPr lang="en-CA" sz="2400" b="1" dirty="0">
                <a:solidFill>
                  <a:schemeClr val="accent2"/>
                </a:solidFill>
              </a:rPr>
              <a:t>This will not happen if the </a:t>
            </a:r>
            <a:r>
              <a:rPr lang="en-CA" sz="2400" b="1" dirty="0">
                <a:solidFill>
                  <a:schemeClr val="accent2"/>
                </a:solidFill>
                <a:sym typeface="Consolas"/>
              </a:rPr>
              <a:t>height</a:t>
            </a:r>
            <a:r>
              <a:rPr lang="en-CA" sz="2400" b="1" dirty="0">
                <a:solidFill>
                  <a:schemeClr val="accent2"/>
                </a:solidFill>
              </a:rPr>
              <a:t> on the flex item is set.</a:t>
            </a:r>
          </a:p>
          <a:p>
            <a:pPr marL="0" indent="0" algn="just">
              <a:buNone/>
            </a:pPr>
            <a:endParaRPr lang="en-CA" dirty="0"/>
          </a:p>
          <a:p>
            <a:pPr algn="just"/>
            <a:endParaRPr lang="en-CA" dirty="0"/>
          </a:p>
          <a:p>
            <a:pPr algn="just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578678" y="1109017"/>
            <a:ext cx="33672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#flex-container {</a:t>
            </a:r>
          </a:p>
          <a:p>
            <a:pPr lvl="1"/>
            <a:r>
              <a:rPr lang="en-US" sz="1400" dirty="0">
                <a:latin typeface="Consolas" panose="020B0609020204030204" pitchFamily="49" charset="0"/>
              </a:rPr>
              <a:t>margin: 20px;</a:t>
            </a:r>
          </a:p>
          <a:p>
            <a:pPr lvl="1"/>
            <a:r>
              <a:rPr lang="en-US" sz="1400" dirty="0">
                <a:latin typeface="Consolas" panose="020B0609020204030204" pitchFamily="49" charset="0"/>
              </a:rPr>
              <a:t>display: flex;</a:t>
            </a:r>
          </a:p>
          <a:p>
            <a:pPr lvl="1"/>
            <a:r>
              <a:rPr lang="en-US" sz="1400" dirty="0">
                <a:latin typeface="Consolas" panose="020B0609020204030204" pitchFamily="49" charset="0"/>
              </a:rPr>
              <a:t>border: 2px solid black;</a:t>
            </a:r>
          </a:p>
          <a:p>
            <a:pPr lvl="1"/>
            <a:r>
              <a:rPr lang="en-US" sz="1400" dirty="0">
                <a:latin typeface="Consolas" panose="020B0609020204030204" pitchFamily="49" charset="0"/>
              </a:rPr>
              <a:t>padding: 20px;</a:t>
            </a:r>
          </a:p>
          <a:p>
            <a:pPr lvl="1"/>
            <a:r>
              <a:rPr lang="en-US" sz="1400" dirty="0">
                <a:latin typeface="Consolas" panose="020B0609020204030204" pitchFamily="49" charset="0"/>
              </a:rPr>
              <a:t>flex-direction: row;</a:t>
            </a:r>
          </a:p>
          <a:p>
            <a:pPr lvl="1"/>
            <a:r>
              <a:rPr lang="en-US" sz="1400" dirty="0" err="1">
                <a:latin typeface="Consolas" panose="020B0609020204030204" pitchFamily="49" charset="0"/>
              </a:rPr>
              <a:t>justify-content:left</a:t>
            </a:r>
            <a:r>
              <a:rPr lang="en-US" sz="1400" dirty="0"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400" dirty="0">
                <a:latin typeface="Consolas" panose="020B0609020204030204" pitchFamily="49" charset="0"/>
              </a:rPr>
              <a:t>height:200px;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</a:t>
            </a:r>
            <a:endParaRPr lang="en-US" sz="14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578678" y="4000319"/>
            <a:ext cx="362979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.flex-item {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border-radius: 10px;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background-color: purple;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margin: 2px;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width:10%;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height:20px;</a:t>
            </a:r>
          </a:p>
          <a:p>
            <a:pPr lvl="1"/>
            <a:r>
              <a:rPr lang="en-US" sz="1600" dirty="0" err="1">
                <a:latin typeface="Consolas" panose="020B0609020204030204" pitchFamily="49" charset="0"/>
              </a:rPr>
              <a:t>color:white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  <a:endParaRPr lang="en-US" sz="16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87" y="4806483"/>
            <a:ext cx="6227805" cy="912354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55" y="3091855"/>
            <a:ext cx="6285471" cy="90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236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67B2C-28A8-D74F-85AD-4994BD1B5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4400" b="1"/>
              <a:t>Flex Container css: </a:t>
            </a:r>
            <a:r>
              <a:rPr lang="en" sz="440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align-item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AEDAA-0CBE-FD4A-AF27-0FFFCDFF5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6174" cy="4351338"/>
          </a:xfrm>
        </p:spPr>
        <p:txBody>
          <a:bodyPr/>
          <a:lstStyle/>
          <a:p>
            <a:pPr algn="just"/>
            <a:r>
              <a:rPr lang="en-CA" sz="2400" dirty="0"/>
              <a:t>If we set another value for </a:t>
            </a:r>
            <a:r>
              <a:rPr lang="en-CA" sz="2400" dirty="0"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lang="en-CA" sz="2400" dirty="0"/>
              <a:t>, the flex items disappear if there is no content.</a:t>
            </a:r>
          </a:p>
          <a:p>
            <a:pPr algn="just"/>
            <a:endParaRPr lang="en-CA" dirty="0"/>
          </a:p>
          <a:p>
            <a:pPr algn="just"/>
            <a:endParaRPr lang="en-CA" dirty="0"/>
          </a:p>
          <a:p>
            <a:pPr algn="just"/>
            <a:r>
              <a:rPr lang="en-CA" sz="2400" dirty="0"/>
              <a:t>because the height is now content height, which is 0:</a:t>
            </a:r>
          </a:p>
          <a:p>
            <a:pPr algn="just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B4D31-66BE-3D46-882D-624C2872A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25" y="2785993"/>
            <a:ext cx="6882338" cy="8734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400663" y="1279902"/>
            <a:ext cx="6096000" cy="46474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#flex-container {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margin: 20px;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display: flex;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border: 2px solid black;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padding: 20px;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flex-direction: row;</a:t>
            </a:r>
          </a:p>
          <a:p>
            <a:pPr lvl="1"/>
            <a:r>
              <a:rPr lang="en-US" sz="1600" dirty="0" err="1">
                <a:latin typeface="Consolas" panose="020B0609020204030204" pitchFamily="49" charset="0"/>
              </a:rPr>
              <a:t>justify-content:left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 b="1">
                <a:solidFill>
                  <a:schemeClr val="accent2"/>
                </a:solidFill>
              </a:rPr>
              <a:t>a</a:t>
            </a:r>
            <a:r>
              <a:rPr lang="en-US" sz="1600" b="1" dirty="0">
                <a:solidFill>
                  <a:schemeClr val="accent2"/>
                </a:solidFill>
              </a:rPr>
              <a:t>lign-items: center;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.flex-item {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border-radius: 10px;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background-color: purple;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margin: 2px;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width:10%;</a:t>
            </a:r>
          </a:p>
          <a:p>
            <a:pPr lvl="1"/>
            <a:r>
              <a:rPr lang="en-US" sz="1600" dirty="0" err="1">
                <a:latin typeface="Consolas" panose="020B0609020204030204" pitchFamily="49" charset="0"/>
              </a:rPr>
              <a:t>color:white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  <a:endParaRPr lang="en-US" sz="16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23425" y="433006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&lt;div id="flex-container"&gt;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&lt;div class="flex-item"&gt;&lt;/div&gt;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&lt;div class="flex-item"&gt; &lt;/div&gt;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&lt;div class="flex-item"&gt;&lt;/div&gt;</a:t>
            </a:r>
          </a:p>
          <a:p>
            <a:r>
              <a:rPr lang="en-US" dirty="0">
                <a:latin typeface="Consolas" panose="020B0609020204030204" pitchFamily="49" charset="0"/>
              </a:rPr>
              <a:t>&lt;/div&gt;</a:t>
            </a:r>
            <a:endParaRPr lang="en-US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198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sz="4800" b="1"/>
              <a:t>Flex Container css : </a:t>
            </a:r>
            <a:r>
              <a:rPr lang="en" sz="480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justify-content</a:t>
            </a:r>
            <a:endParaRPr sz="4800"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562" name="Shape 56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You can control where the item is </a:t>
            </a:r>
            <a:r>
              <a:rPr lang="en" dirty="0">
                <a:solidFill>
                  <a:schemeClr val="accent6"/>
                </a:solidFill>
              </a:rPr>
              <a:t>horizontally</a:t>
            </a:r>
            <a:r>
              <a:rPr lang="en" dirty="0"/>
              <a:t>* in the box by </a:t>
            </a:r>
            <a:r>
              <a:rPr lang="en"/>
              <a:t>setting </a:t>
            </a:r>
            <a:r>
              <a:rPr lang="en" sz="3200" b="1">
                <a:solidFill>
                  <a:schemeClr val="accent2"/>
                </a:solidFill>
                <a:sym typeface="Consolas"/>
              </a:rPr>
              <a:t>justify-content</a:t>
            </a:r>
            <a:r>
              <a:rPr lang="en" sz="3200" b="1" dirty="0">
                <a:solidFill>
                  <a:schemeClr val="accent2"/>
                </a:solidFill>
              </a:rPr>
              <a:t> on the flex container:</a:t>
            </a:r>
            <a:endParaRPr sz="3200" b="1" dirty="0">
              <a:solidFill>
                <a:schemeClr val="accent2"/>
              </a:solidFill>
              <a:sym typeface="Consolas"/>
            </a:endParaRPr>
          </a:p>
        </p:txBody>
      </p:sp>
      <p:sp>
        <p:nvSpPr>
          <p:cNvPr id="565" name="Shape 565"/>
          <p:cNvSpPr txBox="1">
            <a:spLocks noGrp="1"/>
          </p:cNvSpPr>
          <p:nvPr>
            <p:ph type="body" idx="4294967295"/>
          </p:nvPr>
        </p:nvSpPr>
        <p:spPr>
          <a:xfrm>
            <a:off x="7288910" y="3210938"/>
            <a:ext cx="3732212" cy="7635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buNone/>
            </a:pPr>
            <a:r>
              <a:rPr lang="en" sz="1800" dirty="0"/>
              <a:t>*when flex direction is 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lang="en" sz="1800" dirty="0"/>
              <a:t>. We'll get to what "flex direction" means soon.</a:t>
            </a:r>
            <a:endParaRPr sz="1800" dirty="0"/>
          </a:p>
        </p:txBody>
      </p:sp>
      <p:sp>
        <p:nvSpPr>
          <p:cNvPr id="563" name="Shape 563"/>
          <p:cNvSpPr/>
          <p:nvPr/>
        </p:nvSpPr>
        <p:spPr>
          <a:xfrm>
            <a:off x="2884100" y="4685350"/>
            <a:ext cx="6770393" cy="1521063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4" name="Shape 564"/>
          <p:cNvSpPr/>
          <p:nvPr/>
        </p:nvSpPr>
        <p:spPr>
          <a:xfrm>
            <a:off x="3006113" y="4731937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6" name="Shape 566"/>
          <p:cNvSpPr txBox="1"/>
          <p:nvPr/>
        </p:nvSpPr>
        <p:spPr>
          <a:xfrm>
            <a:off x="890541" y="2941000"/>
            <a:ext cx="4688700" cy="149718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#flex-container {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display: flex;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flex-start</a:t>
            </a: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/>
              <a:t>}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676657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124">
            <a:extLst>
              <a:ext uri="{FF2B5EF4-FFF2-40B4-BE49-F238E27FC236}">
                <a16:creationId xmlns:a16="http://schemas.microsoft.com/office/drawing/2014/main" id="{46E68326-E4F3-6A4F-8575-6DFA8D5346FE}"/>
              </a:ext>
            </a:extLst>
          </p:cNvPr>
          <p:cNvSpPr/>
          <p:nvPr/>
        </p:nvSpPr>
        <p:spPr>
          <a:xfrm>
            <a:off x="7823058" y="265388"/>
            <a:ext cx="4108800" cy="604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" name="Shape 126">
            <a:extLst>
              <a:ext uri="{FF2B5EF4-FFF2-40B4-BE49-F238E27FC236}">
                <a16:creationId xmlns:a16="http://schemas.microsoft.com/office/drawing/2014/main" id="{ACBCC48A-F898-8B44-BF40-9DEC0FFE85F8}"/>
              </a:ext>
            </a:extLst>
          </p:cNvPr>
          <p:cNvSpPr/>
          <p:nvPr/>
        </p:nvSpPr>
        <p:spPr>
          <a:xfrm>
            <a:off x="7823058" y="5571488"/>
            <a:ext cx="4108800" cy="275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" name="Shape 127">
            <a:extLst>
              <a:ext uri="{FF2B5EF4-FFF2-40B4-BE49-F238E27FC236}">
                <a16:creationId xmlns:a16="http://schemas.microsoft.com/office/drawing/2014/main" id="{E3C7A801-DB40-E44E-881D-D36558BF8698}"/>
              </a:ext>
            </a:extLst>
          </p:cNvPr>
          <p:cNvSpPr/>
          <p:nvPr/>
        </p:nvSpPr>
        <p:spPr>
          <a:xfrm>
            <a:off x="8591658" y="2637763"/>
            <a:ext cx="2571600" cy="1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" name="Shape 128">
            <a:extLst>
              <a:ext uri="{FF2B5EF4-FFF2-40B4-BE49-F238E27FC236}">
                <a16:creationId xmlns:a16="http://schemas.microsoft.com/office/drawing/2014/main" id="{3060F896-B331-BF4D-B4F7-7D6251D602CB}"/>
              </a:ext>
            </a:extLst>
          </p:cNvPr>
          <p:cNvSpPr/>
          <p:nvPr/>
        </p:nvSpPr>
        <p:spPr>
          <a:xfrm rot="10800000" flipH="1">
            <a:off x="8788233" y="2924562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" name="Shape 129">
            <a:extLst>
              <a:ext uri="{FF2B5EF4-FFF2-40B4-BE49-F238E27FC236}">
                <a16:creationId xmlns:a16="http://schemas.microsoft.com/office/drawing/2014/main" id="{93006945-6EDB-DD49-B798-F960EDDBD4F6}"/>
              </a:ext>
            </a:extLst>
          </p:cNvPr>
          <p:cNvSpPr/>
          <p:nvPr/>
        </p:nvSpPr>
        <p:spPr>
          <a:xfrm>
            <a:off x="8331933" y="3771238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" name="Shape 130">
            <a:extLst>
              <a:ext uri="{FF2B5EF4-FFF2-40B4-BE49-F238E27FC236}">
                <a16:creationId xmlns:a16="http://schemas.microsoft.com/office/drawing/2014/main" id="{1D6215A3-B6BC-A04E-9B92-4626EB7A0E74}"/>
              </a:ext>
            </a:extLst>
          </p:cNvPr>
          <p:cNvSpPr/>
          <p:nvPr/>
        </p:nvSpPr>
        <p:spPr>
          <a:xfrm rot="10800000" flipH="1">
            <a:off x="8788233" y="3015062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" name="Shape 131">
            <a:extLst>
              <a:ext uri="{FF2B5EF4-FFF2-40B4-BE49-F238E27FC236}">
                <a16:creationId xmlns:a16="http://schemas.microsoft.com/office/drawing/2014/main" id="{32AAE749-846F-C448-AF50-1D7FF473E0E5}"/>
              </a:ext>
            </a:extLst>
          </p:cNvPr>
          <p:cNvSpPr/>
          <p:nvPr/>
        </p:nvSpPr>
        <p:spPr>
          <a:xfrm rot="10800000" flipH="1">
            <a:off x="8783958" y="3105562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" name="Shape 132">
            <a:extLst>
              <a:ext uri="{FF2B5EF4-FFF2-40B4-BE49-F238E27FC236}">
                <a16:creationId xmlns:a16="http://schemas.microsoft.com/office/drawing/2014/main" id="{D6AF7404-387A-9C4C-ABA7-BE4EDFBA8060}"/>
              </a:ext>
            </a:extLst>
          </p:cNvPr>
          <p:cNvSpPr/>
          <p:nvPr/>
        </p:nvSpPr>
        <p:spPr>
          <a:xfrm rot="10800000" flipH="1">
            <a:off x="8783958" y="3260337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" name="Shape 133">
            <a:extLst>
              <a:ext uri="{FF2B5EF4-FFF2-40B4-BE49-F238E27FC236}">
                <a16:creationId xmlns:a16="http://schemas.microsoft.com/office/drawing/2014/main" id="{09CEA40C-4DAD-F546-8BCC-053CF06B6C11}"/>
              </a:ext>
            </a:extLst>
          </p:cNvPr>
          <p:cNvSpPr/>
          <p:nvPr/>
        </p:nvSpPr>
        <p:spPr>
          <a:xfrm>
            <a:off x="9932108" y="3771238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" name="Shape 134">
            <a:extLst>
              <a:ext uri="{FF2B5EF4-FFF2-40B4-BE49-F238E27FC236}">
                <a16:creationId xmlns:a16="http://schemas.microsoft.com/office/drawing/2014/main" id="{199F948C-1D7E-674F-9348-CD3E3E2ED407}"/>
              </a:ext>
            </a:extLst>
          </p:cNvPr>
          <p:cNvSpPr/>
          <p:nvPr/>
        </p:nvSpPr>
        <p:spPr>
          <a:xfrm>
            <a:off x="8902383" y="4671663"/>
            <a:ext cx="342600" cy="12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" name="Shape 135">
            <a:extLst>
              <a:ext uri="{FF2B5EF4-FFF2-40B4-BE49-F238E27FC236}">
                <a16:creationId xmlns:a16="http://schemas.microsoft.com/office/drawing/2014/main" id="{B0AE632C-EE5D-D246-BFBD-1F636880CC00}"/>
              </a:ext>
            </a:extLst>
          </p:cNvPr>
          <p:cNvSpPr/>
          <p:nvPr/>
        </p:nvSpPr>
        <p:spPr>
          <a:xfrm>
            <a:off x="8342783" y="4857413"/>
            <a:ext cx="14559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" name="Shape 136">
            <a:extLst>
              <a:ext uri="{FF2B5EF4-FFF2-40B4-BE49-F238E27FC236}">
                <a16:creationId xmlns:a16="http://schemas.microsoft.com/office/drawing/2014/main" id="{E34AD85E-03C6-D94E-932B-80F87C65DE08}"/>
              </a:ext>
            </a:extLst>
          </p:cNvPr>
          <p:cNvSpPr/>
          <p:nvPr/>
        </p:nvSpPr>
        <p:spPr>
          <a:xfrm>
            <a:off x="8576183" y="4957163"/>
            <a:ext cx="9891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" name="Shape 137">
            <a:extLst>
              <a:ext uri="{FF2B5EF4-FFF2-40B4-BE49-F238E27FC236}">
                <a16:creationId xmlns:a16="http://schemas.microsoft.com/office/drawing/2014/main" id="{63225632-129B-E54B-8843-3646C3B68178}"/>
              </a:ext>
            </a:extLst>
          </p:cNvPr>
          <p:cNvSpPr/>
          <p:nvPr/>
        </p:nvSpPr>
        <p:spPr>
          <a:xfrm>
            <a:off x="8808933" y="5109563"/>
            <a:ext cx="5295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2" name="Shape 138">
            <a:extLst>
              <a:ext uri="{FF2B5EF4-FFF2-40B4-BE49-F238E27FC236}">
                <a16:creationId xmlns:a16="http://schemas.microsoft.com/office/drawing/2014/main" id="{6F186F91-801B-F843-BEA7-B9B4590AF7E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858" y="275051"/>
            <a:ext cx="4131200" cy="6306574"/>
          </a:xfrm>
          <a:prstGeom prst="rect">
            <a:avLst/>
          </a:prstGeom>
          <a:noFill/>
          <a:ln w="762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3" name="Shape 139">
            <a:extLst>
              <a:ext uri="{FF2B5EF4-FFF2-40B4-BE49-F238E27FC236}">
                <a16:creationId xmlns:a16="http://schemas.microsoft.com/office/drawing/2014/main" id="{9AD4151B-A664-884D-AFDA-8800F3125EC6}"/>
              </a:ext>
            </a:extLst>
          </p:cNvPr>
          <p:cNvSpPr/>
          <p:nvPr/>
        </p:nvSpPr>
        <p:spPr>
          <a:xfrm>
            <a:off x="8331933" y="2637763"/>
            <a:ext cx="3104700" cy="25452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" name="Shape 140">
            <a:extLst>
              <a:ext uri="{FF2B5EF4-FFF2-40B4-BE49-F238E27FC236}">
                <a16:creationId xmlns:a16="http://schemas.microsoft.com/office/drawing/2014/main" id="{7E27CF49-EDC6-3147-8F00-2C44CB324692}"/>
              </a:ext>
            </a:extLst>
          </p:cNvPr>
          <p:cNvSpPr/>
          <p:nvPr/>
        </p:nvSpPr>
        <p:spPr>
          <a:xfrm>
            <a:off x="8325108" y="3750488"/>
            <a:ext cx="14904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" name="Shape 141">
            <a:extLst>
              <a:ext uri="{FF2B5EF4-FFF2-40B4-BE49-F238E27FC236}">
                <a16:creationId xmlns:a16="http://schemas.microsoft.com/office/drawing/2014/main" id="{7A02034C-7F2F-7743-8688-95CC56E5A0C8}"/>
              </a:ext>
            </a:extLst>
          </p:cNvPr>
          <p:cNvSpPr/>
          <p:nvPr/>
        </p:nvSpPr>
        <p:spPr>
          <a:xfrm>
            <a:off x="9953133" y="3750476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" name="Shape 142">
            <a:extLst>
              <a:ext uri="{FF2B5EF4-FFF2-40B4-BE49-F238E27FC236}">
                <a16:creationId xmlns:a16="http://schemas.microsoft.com/office/drawing/2014/main" id="{86B96916-769A-F740-86D0-A2EF459C139A}"/>
              </a:ext>
            </a:extLst>
          </p:cNvPr>
          <p:cNvSpPr/>
          <p:nvPr/>
        </p:nvSpPr>
        <p:spPr>
          <a:xfrm>
            <a:off x="7811858" y="265463"/>
            <a:ext cx="4135500" cy="2149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" name="Shape 143">
            <a:extLst>
              <a:ext uri="{FF2B5EF4-FFF2-40B4-BE49-F238E27FC236}">
                <a16:creationId xmlns:a16="http://schemas.microsoft.com/office/drawing/2014/main" id="{4B520763-97B1-0548-A1D5-A97115F931EF}"/>
              </a:ext>
            </a:extLst>
          </p:cNvPr>
          <p:cNvSpPr/>
          <p:nvPr/>
        </p:nvSpPr>
        <p:spPr>
          <a:xfrm>
            <a:off x="7811858" y="237238"/>
            <a:ext cx="4108800" cy="275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" name="Shape 144">
            <a:extLst>
              <a:ext uri="{FF2B5EF4-FFF2-40B4-BE49-F238E27FC236}">
                <a16:creationId xmlns:a16="http://schemas.microsoft.com/office/drawing/2014/main" id="{03DAEC84-0D5A-424D-974E-2C1F49095811}"/>
              </a:ext>
            </a:extLst>
          </p:cNvPr>
          <p:cNvSpPr/>
          <p:nvPr/>
        </p:nvSpPr>
        <p:spPr>
          <a:xfrm>
            <a:off x="7829883" y="5571488"/>
            <a:ext cx="4108800" cy="101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" name="Shape 145">
            <a:extLst>
              <a:ext uri="{FF2B5EF4-FFF2-40B4-BE49-F238E27FC236}">
                <a16:creationId xmlns:a16="http://schemas.microsoft.com/office/drawing/2014/main" id="{E696073B-BBF9-2746-BBB7-36BE18390094}"/>
              </a:ext>
            </a:extLst>
          </p:cNvPr>
          <p:cNvSpPr/>
          <p:nvPr/>
        </p:nvSpPr>
        <p:spPr>
          <a:xfrm>
            <a:off x="8325233" y="2637763"/>
            <a:ext cx="3104700" cy="763500"/>
          </a:xfrm>
          <a:prstGeom prst="rect">
            <a:avLst/>
          </a:prstGeom>
          <a:solidFill>
            <a:srgbClr val="FFD966">
              <a:alpha val="3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0" name="Shape 147">
            <a:extLst>
              <a:ext uri="{FF2B5EF4-FFF2-40B4-BE49-F238E27FC236}">
                <a16:creationId xmlns:a16="http://schemas.microsoft.com/office/drawing/2014/main" id="{815C0CD4-459F-DB48-AA7D-D78161A8FDE1}"/>
              </a:ext>
            </a:extLst>
          </p:cNvPr>
          <p:cNvSpPr/>
          <p:nvPr/>
        </p:nvSpPr>
        <p:spPr>
          <a:xfrm>
            <a:off x="8325108" y="3771238"/>
            <a:ext cx="1483500" cy="1411800"/>
          </a:xfrm>
          <a:prstGeom prst="rect">
            <a:avLst/>
          </a:prstGeom>
          <a:solidFill>
            <a:srgbClr val="FF5C0E">
              <a:alpha val="3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1" name="Shape 148">
            <a:extLst>
              <a:ext uri="{FF2B5EF4-FFF2-40B4-BE49-F238E27FC236}">
                <a16:creationId xmlns:a16="http://schemas.microsoft.com/office/drawing/2014/main" id="{3EA56A2B-D8B0-0949-89C5-88177B6B768A}"/>
              </a:ext>
            </a:extLst>
          </p:cNvPr>
          <p:cNvSpPr/>
          <p:nvPr/>
        </p:nvSpPr>
        <p:spPr>
          <a:xfrm>
            <a:off x="9953133" y="3771185"/>
            <a:ext cx="1483500" cy="1411800"/>
          </a:xfrm>
          <a:prstGeom prst="rect">
            <a:avLst/>
          </a:prstGeom>
          <a:solidFill>
            <a:srgbClr val="FF5C0E">
              <a:alpha val="3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2" name="Shape 124">
            <a:extLst>
              <a:ext uri="{FF2B5EF4-FFF2-40B4-BE49-F238E27FC236}">
                <a16:creationId xmlns:a16="http://schemas.microsoft.com/office/drawing/2014/main" id="{8C9E394A-8A1D-6B48-8B5C-18606B84AD79}"/>
              </a:ext>
            </a:extLst>
          </p:cNvPr>
          <p:cNvSpPr/>
          <p:nvPr/>
        </p:nvSpPr>
        <p:spPr>
          <a:xfrm>
            <a:off x="3371018" y="289695"/>
            <a:ext cx="4108800" cy="604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3" name="Shape 126">
            <a:extLst>
              <a:ext uri="{FF2B5EF4-FFF2-40B4-BE49-F238E27FC236}">
                <a16:creationId xmlns:a16="http://schemas.microsoft.com/office/drawing/2014/main" id="{B7F6BC07-CE66-0145-828F-6B7469BB24D9}"/>
              </a:ext>
            </a:extLst>
          </p:cNvPr>
          <p:cNvSpPr/>
          <p:nvPr/>
        </p:nvSpPr>
        <p:spPr>
          <a:xfrm>
            <a:off x="3371018" y="5595795"/>
            <a:ext cx="4108800" cy="275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4" name="Shape 127">
            <a:extLst>
              <a:ext uri="{FF2B5EF4-FFF2-40B4-BE49-F238E27FC236}">
                <a16:creationId xmlns:a16="http://schemas.microsoft.com/office/drawing/2014/main" id="{7EBE7D2B-E5F9-D04E-B2E3-0351131A3D73}"/>
              </a:ext>
            </a:extLst>
          </p:cNvPr>
          <p:cNvSpPr/>
          <p:nvPr/>
        </p:nvSpPr>
        <p:spPr>
          <a:xfrm>
            <a:off x="4139618" y="2662070"/>
            <a:ext cx="2571600" cy="1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5" name="Shape 128">
            <a:extLst>
              <a:ext uri="{FF2B5EF4-FFF2-40B4-BE49-F238E27FC236}">
                <a16:creationId xmlns:a16="http://schemas.microsoft.com/office/drawing/2014/main" id="{45BDBCED-0D01-DC44-9B41-24E817F26BCA}"/>
              </a:ext>
            </a:extLst>
          </p:cNvPr>
          <p:cNvSpPr/>
          <p:nvPr/>
        </p:nvSpPr>
        <p:spPr>
          <a:xfrm rot="10800000" flipH="1">
            <a:off x="4336193" y="2948869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6" name="Shape 129">
            <a:extLst>
              <a:ext uri="{FF2B5EF4-FFF2-40B4-BE49-F238E27FC236}">
                <a16:creationId xmlns:a16="http://schemas.microsoft.com/office/drawing/2014/main" id="{70D40115-B648-0F46-99DC-8A05EC128F7F}"/>
              </a:ext>
            </a:extLst>
          </p:cNvPr>
          <p:cNvSpPr/>
          <p:nvPr/>
        </p:nvSpPr>
        <p:spPr>
          <a:xfrm>
            <a:off x="3879893" y="3795545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7" name="Shape 130">
            <a:extLst>
              <a:ext uri="{FF2B5EF4-FFF2-40B4-BE49-F238E27FC236}">
                <a16:creationId xmlns:a16="http://schemas.microsoft.com/office/drawing/2014/main" id="{F1853828-75B8-5941-9D58-B212B8AEAE3C}"/>
              </a:ext>
            </a:extLst>
          </p:cNvPr>
          <p:cNvSpPr/>
          <p:nvPr/>
        </p:nvSpPr>
        <p:spPr>
          <a:xfrm rot="10800000" flipH="1">
            <a:off x="4336193" y="3039369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8" name="Shape 131">
            <a:extLst>
              <a:ext uri="{FF2B5EF4-FFF2-40B4-BE49-F238E27FC236}">
                <a16:creationId xmlns:a16="http://schemas.microsoft.com/office/drawing/2014/main" id="{961124EC-F99F-AD46-ACFE-86773A5BC56B}"/>
              </a:ext>
            </a:extLst>
          </p:cNvPr>
          <p:cNvSpPr/>
          <p:nvPr/>
        </p:nvSpPr>
        <p:spPr>
          <a:xfrm rot="10800000" flipH="1">
            <a:off x="4331918" y="3129869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9" name="Shape 132">
            <a:extLst>
              <a:ext uri="{FF2B5EF4-FFF2-40B4-BE49-F238E27FC236}">
                <a16:creationId xmlns:a16="http://schemas.microsoft.com/office/drawing/2014/main" id="{17E412A0-DA44-824A-AB1C-3264AF74EAE4}"/>
              </a:ext>
            </a:extLst>
          </p:cNvPr>
          <p:cNvSpPr/>
          <p:nvPr/>
        </p:nvSpPr>
        <p:spPr>
          <a:xfrm rot="10800000" flipH="1">
            <a:off x="4331918" y="3284644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0" name="Shape 133">
            <a:extLst>
              <a:ext uri="{FF2B5EF4-FFF2-40B4-BE49-F238E27FC236}">
                <a16:creationId xmlns:a16="http://schemas.microsoft.com/office/drawing/2014/main" id="{F8C5F308-051E-F048-AC01-71DD07DC9E9D}"/>
              </a:ext>
            </a:extLst>
          </p:cNvPr>
          <p:cNvSpPr/>
          <p:nvPr/>
        </p:nvSpPr>
        <p:spPr>
          <a:xfrm>
            <a:off x="5480068" y="3795545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1" name="Shape 134">
            <a:extLst>
              <a:ext uri="{FF2B5EF4-FFF2-40B4-BE49-F238E27FC236}">
                <a16:creationId xmlns:a16="http://schemas.microsoft.com/office/drawing/2014/main" id="{C475B15E-E139-A548-9761-66392766496C}"/>
              </a:ext>
            </a:extLst>
          </p:cNvPr>
          <p:cNvSpPr/>
          <p:nvPr/>
        </p:nvSpPr>
        <p:spPr>
          <a:xfrm>
            <a:off x="4450343" y="4695970"/>
            <a:ext cx="342600" cy="12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2" name="Shape 135">
            <a:extLst>
              <a:ext uri="{FF2B5EF4-FFF2-40B4-BE49-F238E27FC236}">
                <a16:creationId xmlns:a16="http://schemas.microsoft.com/office/drawing/2014/main" id="{C78977AC-DBDA-C940-A663-B286157EAB5F}"/>
              </a:ext>
            </a:extLst>
          </p:cNvPr>
          <p:cNvSpPr/>
          <p:nvPr/>
        </p:nvSpPr>
        <p:spPr>
          <a:xfrm>
            <a:off x="3890743" y="4881720"/>
            <a:ext cx="14559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3" name="Shape 136">
            <a:extLst>
              <a:ext uri="{FF2B5EF4-FFF2-40B4-BE49-F238E27FC236}">
                <a16:creationId xmlns:a16="http://schemas.microsoft.com/office/drawing/2014/main" id="{FEF762B3-7054-2841-BF0E-D2C6959107C3}"/>
              </a:ext>
            </a:extLst>
          </p:cNvPr>
          <p:cNvSpPr/>
          <p:nvPr/>
        </p:nvSpPr>
        <p:spPr>
          <a:xfrm>
            <a:off x="4124143" y="4981470"/>
            <a:ext cx="9891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" name="Shape 137">
            <a:extLst>
              <a:ext uri="{FF2B5EF4-FFF2-40B4-BE49-F238E27FC236}">
                <a16:creationId xmlns:a16="http://schemas.microsoft.com/office/drawing/2014/main" id="{676C21CC-95B0-1746-BF78-3F7416C2433B}"/>
              </a:ext>
            </a:extLst>
          </p:cNvPr>
          <p:cNvSpPr/>
          <p:nvPr/>
        </p:nvSpPr>
        <p:spPr>
          <a:xfrm>
            <a:off x="4356893" y="5133870"/>
            <a:ext cx="5295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85" name="Shape 138">
            <a:extLst>
              <a:ext uri="{FF2B5EF4-FFF2-40B4-BE49-F238E27FC236}">
                <a16:creationId xmlns:a16="http://schemas.microsoft.com/office/drawing/2014/main" id="{3CD3441D-A615-6B43-A1FA-7FB48BE85F8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9818" y="299358"/>
            <a:ext cx="4131200" cy="6306574"/>
          </a:xfrm>
          <a:prstGeom prst="rect">
            <a:avLst/>
          </a:prstGeom>
          <a:noFill/>
          <a:ln w="762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6" name="Shape 139">
            <a:extLst>
              <a:ext uri="{FF2B5EF4-FFF2-40B4-BE49-F238E27FC236}">
                <a16:creationId xmlns:a16="http://schemas.microsoft.com/office/drawing/2014/main" id="{35BC68ED-0891-6A44-9C33-15559F4B257C}"/>
              </a:ext>
            </a:extLst>
          </p:cNvPr>
          <p:cNvSpPr/>
          <p:nvPr/>
        </p:nvSpPr>
        <p:spPr>
          <a:xfrm>
            <a:off x="3879893" y="2662070"/>
            <a:ext cx="3104700" cy="25452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9" name="Shape 142">
            <a:extLst>
              <a:ext uri="{FF2B5EF4-FFF2-40B4-BE49-F238E27FC236}">
                <a16:creationId xmlns:a16="http://schemas.microsoft.com/office/drawing/2014/main" id="{5249DEED-B2E4-A444-B240-F0B038D23F8A}"/>
              </a:ext>
            </a:extLst>
          </p:cNvPr>
          <p:cNvSpPr/>
          <p:nvPr/>
        </p:nvSpPr>
        <p:spPr>
          <a:xfrm>
            <a:off x="3359818" y="289770"/>
            <a:ext cx="4135500" cy="2149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0" name="Shape 143">
            <a:extLst>
              <a:ext uri="{FF2B5EF4-FFF2-40B4-BE49-F238E27FC236}">
                <a16:creationId xmlns:a16="http://schemas.microsoft.com/office/drawing/2014/main" id="{C8386F28-A699-864C-AA5F-129C2A7A73A9}"/>
              </a:ext>
            </a:extLst>
          </p:cNvPr>
          <p:cNvSpPr/>
          <p:nvPr/>
        </p:nvSpPr>
        <p:spPr>
          <a:xfrm>
            <a:off x="3359818" y="261545"/>
            <a:ext cx="4108800" cy="275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" name="Shape 144">
            <a:extLst>
              <a:ext uri="{FF2B5EF4-FFF2-40B4-BE49-F238E27FC236}">
                <a16:creationId xmlns:a16="http://schemas.microsoft.com/office/drawing/2014/main" id="{AD07BABB-113A-324D-9108-F52A9E3AF1B9}"/>
              </a:ext>
            </a:extLst>
          </p:cNvPr>
          <p:cNvSpPr/>
          <p:nvPr/>
        </p:nvSpPr>
        <p:spPr>
          <a:xfrm>
            <a:off x="3377843" y="5595795"/>
            <a:ext cx="4108800" cy="101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8" name="Shape 140">
            <a:extLst>
              <a:ext uri="{FF2B5EF4-FFF2-40B4-BE49-F238E27FC236}">
                <a16:creationId xmlns:a16="http://schemas.microsoft.com/office/drawing/2014/main" id="{F4696074-5010-A940-AA0D-03A054BDEA24}"/>
              </a:ext>
            </a:extLst>
          </p:cNvPr>
          <p:cNvSpPr/>
          <p:nvPr/>
        </p:nvSpPr>
        <p:spPr>
          <a:xfrm>
            <a:off x="8331933" y="2610661"/>
            <a:ext cx="3115899" cy="2572302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45695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CA" sz="4800" b="1"/>
              <a:t>Flex </a:t>
            </a:r>
            <a:r>
              <a:rPr lang="en" sz="4800" b="1"/>
              <a:t>Container css</a:t>
            </a:r>
            <a:r>
              <a:rPr lang="en-CA" sz="4800" b="1"/>
              <a:t>: </a:t>
            </a:r>
            <a:r>
              <a:rPr lang="en-CA" sz="480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justify-content</a:t>
            </a:r>
          </a:p>
          <a:p>
            <a:endParaRPr lang="en-CA" sz="4800" b="1"/>
          </a:p>
        </p:txBody>
      </p:sp>
      <p:sp>
        <p:nvSpPr>
          <p:cNvPr id="572" name="Shape 57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dirty="0"/>
              <a:t>You can control where the item is </a:t>
            </a:r>
            <a:r>
              <a:rPr lang="en" dirty="0">
                <a:solidFill>
                  <a:schemeClr val="accent6"/>
                </a:solidFill>
              </a:rPr>
              <a:t>horizontally</a:t>
            </a:r>
            <a:r>
              <a:rPr lang="en" dirty="0"/>
              <a:t>* in the box by </a:t>
            </a:r>
            <a:r>
              <a:rPr lang="en"/>
              <a:t>setting </a:t>
            </a:r>
            <a:r>
              <a:rPr lang="en" sz="3200" b="1">
                <a:solidFill>
                  <a:schemeClr val="accent2"/>
                </a:solidFill>
                <a:sym typeface="Consolas"/>
              </a:rPr>
              <a:t>justify-content</a:t>
            </a:r>
            <a:r>
              <a:rPr lang="en" sz="3200" b="1" dirty="0">
                <a:solidFill>
                  <a:schemeClr val="accent2"/>
                </a:solidFill>
              </a:rPr>
              <a:t> on the flex container:</a:t>
            </a:r>
            <a:endParaRPr sz="3200" b="1" dirty="0">
              <a:solidFill>
                <a:schemeClr val="accent2"/>
              </a:solidFill>
              <a:sym typeface="Consolas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575" name="Shape 575"/>
          <p:cNvSpPr txBox="1">
            <a:spLocks noGrp="1"/>
          </p:cNvSpPr>
          <p:nvPr>
            <p:ph type="body" idx="4294967295"/>
          </p:nvPr>
        </p:nvSpPr>
        <p:spPr>
          <a:xfrm>
            <a:off x="7879924" y="3122883"/>
            <a:ext cx="3732212" cy="7635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buNone/>
            </a:pPr>
            <a:r>
              <a:rPr lang="en" sz="1800" dirty="0"/>
              <a:t>*when flex direction is 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lang="en" sz="1800" dirty="0"/>
              <a:t>. We'll get to what "flex direction" means soon.</a:t>
            </a:r>
            <a:endParaRPr sz="1800" dirty="0"/>
          </a:p>
        </p:txBody>
      </p:sp>
      <p:sp>
        <p:nvSpPr>
          <p:cNvPr id="573" name="Shape 573"/>
          <p:cNvSpPr/>
          <p:nvPr/>
        </p:nvSpPr>
        <p:spPr>
          <a:xfrm>
            <a:off x="2306700" y="4755058"/>
            <a:ext cx="7578600" cy="1480763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8705486" y="4866292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6" name="Shape 576"/>
          <p:cNvSpPr txBox="1"/>
          <p:nvPr/>
        </p:nvSpPr>
        <p:spPr>
          <a:xfrm>
            <a:off x="1002007" y="2922484"/>
            <a:ext cx="4688700" cy="14933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#flex-container {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display: flex;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flex-end</a:t>
            </a: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/>
              <a:t>}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734632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b="1"/>
              <a:t>Flex</a:t>
            </a:r>
            <a:r>
              <a:rPr lang="en"/>
              <a:t> </a:t>
            </a:r>
            <a:r>
              <a:rPr lang="en" sz="4400" b="1"/>
              <a:t>Container css </a:t>
            </a:r>
            <a:r>
              <a:rPr lang="en"/>
              <a:t>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endParaRPr/>
          </a:p>
        </p:txBody>
      </p:sp>
      <p:sp>
        <p:nvSpPr>
          <p:cNvPr id="582" name="Shape 58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dirty="0"/>
              <a:t>You can control where the item is </a:t>
            </a:r>
            <a:r>
              <a:rPr lang="en" dirty="0">
                <a:solidFill>
                  <a:schemeClr val="accent6"/>
                </a:solidFill>
              </a:rPr>
              <a:t>horizontally</a:t>
            </a:r>
            <a:r>
              <a:rPr lang="en" dirty="0"/>
              <a:t>* in the box by setting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lang="en" dirty="0"/>
              <a:t> on the flex container: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585" name="Shape 585"/>
          <p:cNvSpPr txBox="1">
            <a:spLocks noGrp="1"/>
          </p:cNvSpPr>
          <p:nvPr>
            <p:ph type="body" idx="4294967295"/>
          </p:nvPr>
        </p:nvSpPr>
        <p:spPr>
          <a:xfrm>
            <a:off x="8019194" y="3145186"/>
            <a:ext cx="3732212" cy="7635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buNone/>
            </a:pPr>
            <a:r>
              <a:rPr lang="en" sz="1800" dirty="0"/>
              <a:t>*when flex direction is 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lang="en" sz="1800" dirty="0"/>
              <a:t>. We'll get to what "flex direction" means soon.</a:t>
            </a:r>
            <a:endParaRPr sz="1800" dirty="0"/>
          </a:p>
        </p:txBody>
      </p:sp>
      <p:sp>
        <p:nvSpPr>
          <p:cNvPr id="583" name="Shape 583"/>
          <p:cNvSpPr/>
          <p:nvPr/>
        </p:nvSpPr>
        <p:spPr>
          <a:xfrm>
            <a:off x="2306700" y="4561263"/>
            <a:ext cx="7578600" cy="16157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4" name="Shape 584"/>
          <p:cNvSpPr/>
          <p:nvPr/>
        </p:nvSpPr>
        <p:spPr>
          <a:xfrm>
            <a:off x="5649300" y="4732750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6" name="Shape 586"/>
          <p:cNvSpPr txBox="1"/>
          <p:nvPr/>
        </p:nvSpPr>
        <p:spPr>
          <a:xfrm>
            <a:off x="960600" y="2905263"/>
            <a:ext cx="4688700" cy="152106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#flex-container {</a:t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display: flex;</a:t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 b="1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000" b="1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/>
              <a:t>}</a:t>
            </a: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36228808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E8486-FF17-F247-9CCB-0729CE09A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/>
              <a:t>Flex</a:t>
            </a:r>
            <a:r>
              <a:rPr lang="en"/>
              <a:t> </a:t>
            </a:r>
            <a:r>
              <a:rPr lang="en" sz="4400" b="1"/>
              <a:t>Container css </a:t>
            </a:r>
            <a:r>
              <a:rPr lang="en"/>
              <a:t>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B2BF6A-160E-5647-91A0-2D6F397EB5EE}"/>
              </a:ext>
            </a:extLst>
          </p:cNvPr>
          <p:cNvSpPr/>
          <p:nvPr/>
        </p:nvSpPr>
        <p:spPr>
          <a:xfrm>
            <a:off x="1447800" y="3017048"/>
            <a:ext cx="4008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flex-direction: row;</a:t>
            </a:r>
          </a:p>
          <a:p>
            <a:r>
              <a:rPr lang="en-CA" dirty="0" err="1">
                <a:solidFill>
                  <a:srgbClr val="FF0000"/>
                </a:solidFill>
              </a:rPr>
              <a:t>justify-content:space-between</a:t>
            </a:r>
            <a:r>
              <a:rPr lang="en-CA" dirty="0">
                <a:solidFill>
                  <a:srgbClr val="FF0000"/>
                </a:solidFill>
              </a:rPr>
              <a:t>;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166DFFC-3317-8A46-880E-87FE7F382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607" y="1690688"/>
            <a:ext cx="5502193" cy="9758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19324E-CEDC-E745-91B9-BE861A7A1260}"/>
              </a:ext>
            </a:extLst>
          </p:cNvPr>
          <p:cNvSpPr/>
          <p:nvPr/>
        </p:nvSpPr>
        <p:spPr>
          <a:xfrm>
            <a:off x="1028055" y="1690688"/>
            <a:ext cx="2732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CA" dirty="0"/>
              <a:t>flex-direction: row;</a:t>
            </a:r>
          </a:p>
          <a:p>
            <a:pPr lvl="1"/>
            <a:r>
              <a:rPr lang="en-CA" dirty="0" err="1">
                <a:solidFill>
                  <a:srgbClr val="FF0000"/>
                </a:solidFill>
              </a:rPr>
              <a:t>justify-content:center</a:t>
            </a:r>
            <a:r>
              <a:rPr lang="en-CA" dirty="0">
                <a:solidFill>
                  <a:srgbClr val="FF0000"/>
                </a:solidFill>
              </a:rPr>
              <a:t>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9E7E65-E96F-B041-A9D7-F669C2204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605" y="3055089"/>
            <a:ext cx="5502193" cy="10392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3AE9112-95DC-3540-91A6-4541323F96CE}"/>
              </a:ext>
            </a:extLst>
          </p:cNvPr>
          <p:cNvSpPr/>
          <p:nvPr/>
        </p:nvSpPr>
        <p:spPr>
          <a:xfrm>
            <a:off x="1447800" y="4556288"/>
            <a:ext cx="4008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flex-direction: row;</a:t>
            </a:r>
          </a:p>
          <a:p>
            <a:r>
              <a:rPr lang="en-CA" dirty="0" err="1">
                <a:solidFill>
                  <a:srgbClr val="FF0000"/>
                </a:solidFill>
              </a:rPr>
              <a:t>justify-content:space-around</a:t>
            </a:r>
            <a:r>
              <a:rPr lang="en-CA" dirty="0">
                <a:solidFill>
                  <a:srgbClr val="FF0000"/>
                </a:solidFill>
              </a:rPr>
              <a:t>;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B2F268-3CF3-1544-B97F-E4BB8BD43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605" y="4482874"/>
            <a:ext cx="5502193" cy="101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870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2B627-1735-E248-82D0-04B17F9D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800" b="1" dirty="0"/>
              <a:t>Flexbox </a:t>
            </a:r>
            <a:r>
              <a:rPr lang="en-US" sz="4800" b="1" dirty="0"/>
              <a:t>items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44038C-0D6E-80A0-0511-07D7D663DB02}"/>
              </a:ext>
            </a:extLst>
          </p:cNvPr>
          <p:cNvSpPr txBox="1"/>
          <p:nvPr/>
        </p:nvSpPr>
        <p:spPr>
          <a:xfrm>
            <a:off x="948906" y="1690688"/>
            <a:ext cx="1001526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Set your </a:t>
            </a:r>
            <a:r>
              <a:rPr lang="en-US" sz="3200" dirty="0" err="1"/>
              <a:t>css</a:t>
            </a:r>
            <a:r>
              <a:rPr lang="en-US" sz="3200" dirty="0"/>
              <a:t> to define how you want each item to appear</a:t>
            </a:r>
          </a:p>
          <a:p>
            <a:r>
              <a:rPr lang="en-US" sz="2400" dirty="0"/>
              <a:t>color  - font color?</a:t>
            </a:r>
          </a:p>
          <a:p>
            <a:r>
              <a:rPr lang="en-US" sz="2400" dirty="0"/>
              <a:t>background-color – background of the item?</a:t>
            </a:r>
          </a:p>
          <a:p>
            <a:r>
              <a:rPr lang="en-US" sz="2400" dirty="0"/>
              <a:t>font-size – how large should your text be?</a:t>
            </a:r>
          </a:p>
          <a:p>
            <a:r>
              <a:rPr lang="en-US" sz="2400" dirty="0"/>
              <a:t>border-radius – for menus do you want the button corners rounded?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621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A4619-F705-454F-B966-FB0A48CD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+mj-lt"/>
              </a:rPr>
              <a:t>Flexbox item properties (child)</a:t>
            </a:r>
            <a:endParaRPr lang="en-CA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Picture 4" descr="FIGURE 7.14 The flexbox item (child) properties (abridged)">
            <a:extLst>
              <a:ext uri="{FF2B5EF4-FFF2-40B4-BE49-F238E27FC236}">
                <a16:creationId xmlns:a16="http://schemas.microsoft.com/office/drawing/2014/main" id="{DAD8C1E4-77B3-4133-90D0-3FEB3E5EAA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049"/>
          <a:stretch/>
        </p:blipFill>
        <p:spPr>
          <a:xfrm>
            <a:off x="2594345" y="1903178"/>
            <a:ext cx="7428281" cy="399434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FC900831-6C13-4305-8BB8-7850B2A533A6}"/>
              </a:ext>
            </a:extLst>
          </p:cNvPr>
          <p:cNvSpPr/>
          <p:nvPr/>
        </p:nvSpPr>
        <p:spPr>
          <a:xfrm>
            <a:off x="494675" y="4152275"/>
            <a:ext cx="1794620" cy="1935718"/>
          </a:xfrm>
          <a:prstGeom prst="rightArrow">
            <a:avLst>
              <a:gd name="adj1" fmla="val 50000"/>
              <a:gd name="adj2" fmla="val 2212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This is ‘RESPONSIVE’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35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2B627-1735-E248-82D0-04B17F9D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800" b="1"/>
              <a:t>Flexbox </a:t>
            </a:r>
            <a:r>
              <a:rPr lang="en-US" sz="4800" b="1" dirty="0"/>
              <a:t>E</a:t>
            </a:r>
            <a:r>
              <a:rPr lang="en-US" sz="4800" b="1"/>
              <a:t>xample</a:t>
            </a:r>
            <a:endParaRPr lang="en-US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5AA6F6-441B-40D0-BD80-82AFBE4E8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334" y="1690688"/>
            <a:ext cx="3200400" cy="2331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C891B8-9410-40A0-8100-32648A728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619" y="1468543"/>
            <a:ext cx="4330725" cy="4457685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0A1C7E3D-18A4-4348-8185-0D158FE32E08}"/>
              </a:ext>
            </a:extLst>
          </p:cNvPr>
          <p:cNvSpPr/>
          <p:nvPr/>
        </p:nvSpPr>
        <p:spPr>
          <a:xfrm flipH="1">
            <a:off x="7710164" y="1764833"/>
            <a:ext cx="576071" cy="234364"/>
          </a:xfrm>
          <a:prstGeom prst="left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18B78649-3FBD-4A6C-B5F1-F7B9041ED7E1}"/>
              </a:ext>
            </a:extLst>
          </p:cNvPr>
          <p:cNvSpPr/>
          <p:nvPr/>
        </p:nvSpPr>
        <p:spPr>
          <a:xfrm flipH="1">
            <a:off x="7710164" y="5527770"/>
            <a:ext cx="576071" cy="234364"/>
          </a:xfrm>
          <a:prstGeom prst="leftArrow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86DE86-22E3-418D-8276-8425BD378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89" y="4395425"/>
            <a:ext cx="6074369" cy="14700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379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6C7295-EE68-E743-93C0-31A14515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Three Side-by-side </a:t>
            </a:r>
            <a:r>
              <a:rPr lang="en-US" sz="4800" b="1" dirty="0" err="1"/>
              <a:t>Divs</a:t>
            </a:r>
            <a:endParaRPr lang="en-US" sz="4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4F2884-FB11-6447-8664-15EB1DC51FDB}"/>
              </a:ext>
            </a:extLst>
          </p:cNvPr>
          <p:cNvSpPr/>
          <p:nvPr/>
        </p:nvSpPr>
        <p:spPr>
          <a:xfrm>
            <a:off x="7183397" y="1347183"/>
            <a:ext cx="316992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#flex-container {</a:t>
            </a:r>
          </a:p>
          <a:p>
            <a:pPr lvl="1"/>
            <a:r>
              <a:rPr lang="en-US" sz="1600" dirty="0"/>
              <a:t>margin: 20px;</a:t>
            </a:r>
          </a:p>
          <a:p>
            <a:pPr lvl="1"/>
            <a:r>
              <a:rPr lang="en-US" sz="1600" b="1" dirty="0"/>
              <a:t>display: flex;</a:t>
            </a:r>
          </a:p>
          <a:p>
            <a:pPr lvl="1"/>
            <a:r>
              <a:rPr lang="en-US" sz="1600" dirty="0"/>
              <a:t>border: 2px solid black;</a:t>
            </a:r>
          </a:p>
          <a:p>
            <a:pPr lvl="1"/>
            <a:r>
              <a:rPr lang="en-US" sz="1600" dirty="0"/>
              <a:t>padding: 20px;</a:t>
            </a:r>
          </a:p>
          <a:p>
            <a:pPr lvl="1"/>
            <a:r>
              <a:rPr lang="en-US" sz="1600" dirty="0"/>
              <a:t>flex-direction: row;</a:t>
            </a:r>
          </a:p>
          <a:p>
            <a:pPr lvl="1"/>
            <a:r>
              <a:rPr lang="en-US" sz="1600" dirty="0" err="1"/>
              <a:t>justify-content:left</a:t>
            </a:r>
            <a:r>
              <a:rPr lang="en-US" sz="1600" dirty="0"/>
              <a:t>;</a:t>
            </a:r>
          </a:p>
          <a:p>
            <a:r>
              <a:rPr lang="en-US" sz="1600" dirty="0"/>
              <a:t>}</a:t>
            </a:r>
          </a:p>
          <a:p>
            <a:br>
              <a:rPr lang="en-US" sz="1600" dirty="0"/>
            </a:br>
            <a:r>
              <a:rPr lang="en-US" sz="1600" dirty="0"/>
              <a:t>.flex-item {</a:t>
            </a:r>
          </a:p>
          <a:p>
            <a:pPr lvl="1"/>
            <a:r>
              <a:rPr lang="en-US" sz="1600" dirty="0"/>
              <a:t>border-radius: 10px;</a:t>
            </a:r>
          </a:p>
          <a:p>
            <a:pPr lvl="1"/>
            <a:r>
              <a:rPr lang="en-US" sz="1600" dirty="0"/>
              <a:t>background-color: purple;</a:t>
            </a:r>
          </a:p>
          <a:p>
            <a:pPr lvl="1"/>
            <a:r>
              <a:rPr lang="en-US" sz="1600" dirty="0"/>
              <a:t>margin: 2px;</a:t>
            </a:r>
          </a:p>
          <a:p>
            <a:pPr lvl="1"/>
            <a:r>
              <a:rPr lang="en-US" sz="1600" dirty="0"/>
              <a:t>padding: 20px;</a:t>
            </a:r>
          </a:p>
          <a:p>
            <a:pPr lvl="1"/>
            <a:r>
              <a:rPr lang="en-US" sz="1600" dirty="0"/>
              <a:t>width:10%;</a:t>
            </a:r>
          </a:p>
          <a:p>
            <a:pPr lvl="1"/>
            <a:r>
              <a:rPr lang="en-US" sz="1600" dirty="0" err="1"/>
              <a:t>color:white</a:t>
            </a:r>
            <a:r>
              <a:rPr lang="en-US" sz="1600" dirty="0"/>
              <a:t>;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CA59F1-ED80-8944-B2C2-2F16E5D2DD9B}"/>
              </a:ext>
            </a:extLst>
          </p:cNvPr>
          <p:cNvSpPr/>
          <p:nvPr/>
        </p:nvSpPr>
        <p:spPr>
          <a:xfrm>
            <a:off x="497565" y="1966992"/>
            <a:ext cx="45110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&lt;div id="flex-container"&gt;</a:t>
            </a:r>
          </a:p>
          <a:p>
            <a:pPr lvl="1"/>
            <a:r>
              <a:rPr lang="en-CA" dirty="0"/>
              <a:t>&lt;div class="flex-item"&gt;&lt;/div&gt;</a:t>
            </a:r>
          </a:p>
          <a:p>
            <a:pPr lvl="1"/>
            <a:r>
              <a:rPr lang="en-CA" dirty="0"/>
              <a:t>&lt;div class="flex-item special"&gt;&lt;/div&gt;</a:t>
            </a:r>
          </a:p>
          <a:p>
            <a:pPr lvl="1"/>
            <a:r>
              <a:rPr lang="en-CA" dirty="0"/>
              <a:t>&lt;div class="flex-item"&gt;&lt;/div&gt;</a:t>
            </a:r>
          </a:p>
          <a:p>
            <a:r>
              <a:rPr lang="en-CA" dirty="0"/>
              <a:t>&lt;/div&gt;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5" y="3804052"/>
            <a:ext cx="5871152" cy="1479468"/>
          </a:xfrm>
          <a:prstGeom prst="rect">
            <a:avLst/>
          </a:prstGeom>
        </p:spPr>
      </p:pic>
      <p:pic>
        <p:nvPicPr>
          <p:cNvPr id="7" name="Shape 510">
            <a:extLst>
              <a:ext uri="{FF2B5EF4-FFF2-40B4-BE49-F238E27FC236}">
                <a16:creationId xmlns:a16="http://schemas.microsoft.com/office/drawing/2014/main" id="{40319874-C809-3A42-95D3-6B5EDC5AF93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4707" y="351419"/>
            <a:ext cx="1829634" cy="1339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75643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9C2F6-5A54-4A4D-ABFF-E8453FB84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Flex-grow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E1B499-3574-4045-9149-A667765F4363}"/>
              </a:ext>
            </a:extLst>
          </p:cNvPr>
          <p:cNvSpPr/>
          <p:nvPr/>
        </p:nvSpPr>
        <p:spPr>
          <a:xfrm>
            <a:off x="838200" y="1661628"/>
            <a:ext cx="44834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&lt;div id="flex-container"&gt;</a:t>
            </a:r>
          </a:p>
          <a:p>
            <a:pPr lvl="1"/>
            <a:r>
              <a:rPr lang="en-CA" dirty="0"/>
              <a:t>&lt;div class="flex-item"&gt;&lt;/div&gt;</a:t>
            </a:r>
          </a:p>
          <a:p>
            <a:pPr lvl="1"/>
            <a:r>
              <a:rPr lang="en-CA" dirty="0"/>
              <a:t>&lt;div class="</a:t>
            </a:r>
            <a:r>
              <a:rPr lang="en-US" dirty="0"/>
              <a:t>flex-item </a:t>
            </a:r>
            <a:r>
              <a:rPr lang="en-US" dirty="0" err="1">
                <a:solidFill>
                  <a:srgbClr val="FF0000"/>
                </a:solidFill>
              </a:rPr>
              <a:t>mainDiv</a:t>
            </a:r>
            <a:r>
              <a:rPr lang="en-CA" dirty="0"/>
              <a:t>"&gt;&lt;/div&gt;</a:t>
            </a:r>
          </a:p>
          <a:p>
            <a:pPr lvl="1"/>
            <a:r>
              <a:rPr lang="en-CA" dirty="0"/>
              <a:t>&lt;div class="flex-item"&gt;&lt;/div&gt;</a:t>
            </a:r>
          </a:p>
          <a:p>
            <a:r>
              <a:rPr lang="en-CA" dirty="0"/>
              <a:t>&lt;/div&gt;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F22B38-8502-514F-A436-7383DFEE04DE}"/>
              </a:ext>
            </a:extLst>
          </p:cNvPr>
          <p:cNvSpPr/>
          <p:nvPr/>
        </p:nvSpPr>
        <p:spPr>
          <a:xfrm>
            <a:off x="5436475" y="1433845"/>
            <a:ext cx="350516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.flex-item {</a:t>
            </a:r>
          </a:p>
          <a:p>
            <a:pPr lvl="1"/>
            <a:r>
              <a:rPr lang="en-US" dirty="0"/>
              <a:t>border-radius: 10px;</a:t>
            </a:r>
          </a:p>
          <a:p>
            <a:pPr lvl="1"/>
            <a:r>
              <a:rPr lang="en-US" dirty="0"/>
              <a:t>background-color: purple;</a:t>
            </a:r>
          </a:p>
          <a:p>
            <a:pPr lvl="1"/>
            <a:r>
              <a:rPr lang="en-US" dirty="0"/>
              <a:t>margin: 2px;</a:t>
            </a:r>
          </a:p>
          <a:p>
            <a:pPr lvl="1"/>
            <a:r>
              <a:rPr lang="en-US" dirty="0"/>
              <a:t>padding: 20px;</a:t>
            </a:r>
          </a:p>
          <a:p>
            <a:pPr lvl="1"/>
            <a:r>
              <a:rPr lang="en-US" dirty="0"/>
              <a:t>width:10%;</a:t>
            </a:r>
          </a:p>
          <a:p>
            <a:pPr lvl="1"/>
            <a:r>
              <a:rPr lang="en-US" dirty="0" err="1"/>
              <a:t>color:white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en-US" dirty="0" err="1">
                <a:solidFill>
                  <a:srgbClr val="FF0000"/>
                </a:solidFill>
              </a:rPr>
              <a:t>mainDiv</a:t>
            </a:r>
            <a:r>
              <a:rPr lang="en-US" dirty="0">
                <a:solidFill>
                  <a:srgbClr val="FF0000"/>
                </a:solidFill>
              </a:rPr>
              <a:t>{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flex-grow: 1;</a:t>
            </a:r>
          </a:p>
          <a:p>
            <a:r>
              <a:rPr lang="en-US" dirty="0">
                <a:solidFill>
                  <a:srgbClr val="FF0000"/>
                </a:solidFill>
              </a:rPr>
              <a:t>}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84" y="4847116"/>
            <a:ext cx="10503017" cy="1438079"/>
          </a:xfrm>
          <a:prstGeom prst="rect">
            <a:avLst/>
          </a:prstGeom>
        </p:spPr>
      </p:pic>
      <p:pic>
        <p:nvPicPr>
          <p:cNvPr id="9" name="Shape 505">
            <a:extLst>
              <a:ext uri="{FF2B5EF4-FFF2-40B4-BE49-F238E27FC236}">
                <a16:creationId xmlns:a16="http://schemas.microsoft.com/office/drawing/2014/main" id="{53BB9631-52DA-EC4B-B4C1-786B1C80A22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5424" y="365125"/>
            <a:ext cx="1305380" cy="1479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79228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110F9-FF83-2B45-8EF3-B6BB4C9C4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Sticky Footer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1C4B6A-7BE0-7B4B-A002-13B3EE184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155" y="1510914"/>
            <a:ext cx="5314919" cy="2937609"/>
          </a:xfrm>
        </p:spPr>
      </p:pic>
      <p:pic>
        <p:nvPicPr>
          <p:cNvPr id="4" name="Shape 506">
            <a:extLst>
              <a:ext uri="{FF2B5EF4-FFF2-40B4-BE49-F238E27FC236}">
                <a16:creationId xmlns:a16="http://schemas.microsoft.com/office/drawing/2014/main" id="{C69F1133-0F24-7141-BE5F-78995334885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0551" y="270529"/>
            <a:ext cx="1415077" cy="14201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D9E163-9C38-C84E-BC26-565824B1D749}"/>
              </a:ext>
            </a:extLst>
          </p:cNvPr>
          <p:cNvSpPr/>
          <p:nvPr/>
        </p:nvSpPr>
        <p:spPr>
          <a:xfrm>
            <a:off x="1486828" y="4576525"/>
            <a:ext cx="577261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latin typeface="Menlo" panose="020B0609030804020204" pitchFamily="49" charset="0"/>
              </a:rPr>
              <a:t>&lt;div class="page"&gt;</a:t>
            </a:r>
          </a:p>
          <a:p>
            <a:pPr lvl="1"/>
            <a:r>
              <a:rPr lang="en-CA" sz="1400" dirty="0">
                <a:latin typeface="Menlo" panose="020B0609030804020204" pitchFamily="49" charset="0"/>
              </a:rPr>
              <a:t>&lt;div class="page-header"&gt;Header Content&lt;/div&gt;</a:t>
            </a:r>
          </a:p>
          <a:p>
            <a:pPr lvl="1"/>
            <a:r>
              <a:rPr lang="en-CA" sz="1400" dirty="0">
                <a:latin typeface="Menlo" panose="020B0609030804020204" pitchFamily="49" charset="0"/>
              </a:rPr>
              <a:t>&lt;div class="page-content"&gt;</a:t>
            </a:r>
          </a:p>
          <a:p>
            <a:pPr lvl="1"/>
            <a:r>
              <a:rPr lang="en-CA" sz="1400" dirty="0">
                <a:latin typeface="Menlo" panose="020B0609030804020204" pitchFamily="49" charset="0"/>
              </a:rPr>
              <a:t>	&lt;p&gt;Page </a:t>
            </a:r>
            <a:r>
              <a:rPr lang="en-CA" sz="1400" dirty="0" err="1">
                <a:latin typeface="Menlo" panose="020B0609030804020204" pitchFamily="49" charset="0"/>
              </a:rPr>
              <a:t>Contetn</a:t>
            </a:r>
            <a:r>
              <a:rPr lang="en-CA" sz="1400" dirty="0">
                <a:latin typeface="Menlo" panose="020B0609030804020204" pitchFamily="49" charset="0"/>
              </a:rPr>
              <a:t>&lt;p&gt; </a:t>
            </a:r>
          </a:p>
          <a:p>
            <a:pPr lvl="1"/>
            <a:r>
              <a:rPr lang="en-CA" sz="1400" dirty="0">
                <a:latin typeface="Menlo" panose="020B0609030804020204" pitchFamily="49" charset="0"/>
              </a:rPr>
              <a:t>&lt;/div&gt;</a:t>
            </a:r>
          </a:p>
          <a:p>
            <a:pPr lvl="1"/>
            <a:r>
              <a:rPr lang="en-CA" sz="1400" dirty="0">
                <a:latin typeface="Menlo" panose="020B0609030804020204" pitchFamily="49" charset="0"/>
              </a:rPr>
              <a:t>&lt;div class="page-footer"&gt;Footer Content&lt;/div&gt;</a:t>
            </a:r>
          </a:p>
          <a:p>
            <a:r>
              <a:rPr lang="en-CA" sz="1400" dirty="0">
                <a:latin typeface="Menlo" panose="020B0609030804020204" pitchFamily="49" charset="0"/>
              </a:rPr>
              <a:t>&lt;/div&gt;</a:t>
            </a:r>
            <a:endParaRPr lang="en-CA" sz="140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A0CE9B-28A9-CF4F-94B4-EEBD72A43E2D}"/>
              </a:ext>
            </a:extLst>
          </p:cNvPr>
          <p:cNvSpPr/>
          <p:nvPr/>
        </p:nvSpPr>
        <p:spPr>
          <a:xfrm>
            <a:off x="8445190" y="2052757"/>
            <a:ext cx="401072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latin typeface="Menlo" panose="020B0609030804020204" pitchFamily="49" charset="0"/>
              </a:rPr>
              <a:t>.page {</a:t>
            </a:r>
          </a:p>
          <a:p>
            <a:pPr lvl="1"/>
            <a:r>
              <a:rPr lang="en-CA" sz="1400" dirty="0">
                <a:latin typeface="Menlo" panose="020B0609030804020204" pitchFamily="49" charset="0"/>
              </a:rPr>
              <a:t>height: 100%;</a:t>
            </a:r>
          </a:p>
          <a:p>
            <a:pPr lvl="1"/>
            <a:r>
              <a:rPr lang="en-CA" sz="1400" dirty="0">
                <a:latin typeface="Menlo" panose="020B0609030804020204" pitchFamily="49" charset="0"/>
              </a:rPr>
              <a:t>display: flex;</a:t>
            </a:r>
          </a:p>
          <a:p>
            <a:pPr lvl="1"/>
            <a:r>
              <a:rPr lang="en-CA" sz="1400" dirty="0">
                <a:latin typeface="Menlo" panose="020B0609030804020204" pitchFamily="49" charset="0"/>
              </a:rPr>
              <a:t>flex-direction: column;</a:t>
            </a:r>
          </a:p>
          <a:p>
            <a:r>
              <a:rPr lang="en-CA" sz="1400" dirty="0">
                <a:latin typeface="Menlo" panose="020B0609030804020204" pitchFamily="49" charset="0"/>
              </a:rPr>
              <a:t>}</a:t>
            </a:r>
          </a:p>
          <a:p>
            <a:br>
              <a:rPr lang="en-CA" sz="1400" dirty="0">
                <a:latin typeface="Menlo" panose="020B0609030804020204" pitchFamily="49" charset="0"/>
              </a:rPr>
            </a:br>
            <a:r>
              <a:rPr lang="en-CA" sz="1400" dirty="0">
                <a:latin typeface="Menlo" panose="020B0609030804020204" pitchFamily="49" charset="0"/>
              </a:rPr>
              <a:t>.page-header, .page-footer {</a:t>
            </a:r>
          </a:p>
          <a:p>
            <a:pPr lvl="1"/>
            <a:r>
              <a:rPr lang="en-CA" sz="1400" dirty="0">
                <a:latin typeface="Menlo" panose="020B0609030804020204" pitchFamily="49" charset="0"/>
              </a:rPr>
              <a:t>height:5%;</a:t>
            </a:r>
          </a:p>
          <a:p>
            <a:pPr lvl="1"/>
            <a:r>
              <a:rPr lang="en-CA" sz="1400" dirty="0">
                <a:latin typeface="Menlo" panose="020B0609030804020204" pitchFamily="49" charset="0"/>
              </a:rPr>
              <a:t>background-color: gray;</a:t>
            </a:r>
          </a:p>
          <a:p>
            <a:r>
              <a:rPr lang="en-CA" sz="1400" dirty="0">
                <a:latin typeface="Menlo" panose="020B0609030804020204" pitchFamily="49" charset="0"/>
              </a:rPr>
              <a:t>}</a:t>
            </a:r>
          </a:p>
          <a:p>
            <a:br>
              <a:rPr lang="en-CA" sz="1400" dirty="0">
                <a:latin typeface="Menlo" panose="020B0609030804020204" pitchFamily="49" charset="0"/>
              </a:rPr>
            </a:br>
            <a:r>
              <a:rPr lang="en-CA" sz="1400" dirty="0">
                <a:latin typeface="Menlo" panose="020B0609030804020204" pitchFamily="49" charset="0"/>
              </a:rPr>
              <a:t>.page-content {</a:t>
            </a:r>
          </a:p>
          <a:p>
            <a:pPr lvl="1"/>
            <a:r>
              <a:rPr lang="en-CA" sz="1400" dirty="0">
                <a:latin typeface="Menlo" panose="020B0609030804020204" pitchFamily="49" charset="0"/>
              </a:rPr>
              <a:t>flex-grow: 1;</a:t>
            </a:r>
          </a:p>
          <a:p>
            <a:pPr lvl="1"/>
            <a:r>
              <a:rPr lang="en-CA" sz="1400" dirty="0">
                <a:latin typeface="Menlo" panose="020B0609030804020204" pitchFamily="49" charset="0"/>
              </a:rPr>
              <a:t>overflow: auto;</a:t>
            </a:r>
          </a:p>
          <a:p>
            <a:r>
              <a:rPr lang="en-CA" sz="1400" dirty="0">
                <a:latin typeface="Menlo" panose="020B0609030804020204" pitchFamily="49" charset="0"/>
              </a:rPr>
              <a:t>}</a:t>
            </a:r>
            <a:endParaRPr lang="en-CA" sz="14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6479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xfrm>
            <a:off x="205020" y="854339"/>
            <a:ext cx="9883860" cy="1122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/>
              <a:t>That's still just scratching the surface of flex box...</a:t>
            </a:r>
            <a:endParaRPr dirty="0"/>
          </a:p>
        </p:txBody>
      </p:sp>
      <p:sp>
        <p:nvSpPr>
          <p:cNvPr id="3" name="Shape 359">
            <a:extLst>
              <a:ext uri="{FF2B5EF4-FFF2-40B4-BE49-F238E27FC236}">
                <a16:creationId xmlns:a16="http://schemas.microsoft.com/office/drawing/2014/main" id="{125B497E-6134-8242-9D36-0F76B3C2C776}"/>
              </a:ext>
            </a:extLst>
          </p:cNvPr>
          <p:cNvSpPr txBox="1">
            <a:spLocks/>
          </p:cNvSpPr>
          <p:nvPr/>
        </p:nvSpPr>
        <p:spPr>
          <a:xfrm>
            <a:off x="886650" y="2309440"/>
            <a:ext cx="10710990" cy="1122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CA"/>
              <a:t>...but we now know enough to continue our layout!</a:t>
            </a:r>
            <a:endParaRPr lang="en-CA" dirty="0"/>
          </a:p>
        </p:txBody>
      </p:sp>
      <p:sp>
        <p:nvSpPr>
          <p:cNvPr id="4" name="Shape 360">
            <a:extLst>
              <a:ext uri="{FF2B5EF4-FFF2-40B4-BE49-F238E27FC236}">
                <a16:creationId xmlns:a16="http://schemas.microsoft.com/office/drawing/2014/main" id="{956D37C3-2C61-DA4E-B864-5ED92BAD847D}"/>
              </a:ext>
            </a:extLst>
          </p:cNvPr>
          <p:cNvSpPr/>
          <p:nvPr/>
        </p:nvSpPr>
        <p:spPr>
          <a:xfrm>
            <a:off x="7123268" y="3777250"/>
            <a:ext cx="2571600" cy="1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" name="Shape 361">
            <a:extLst>
              <a:ext uri="{FF2B5EF4-FFF2-40B4-BE49-F238E27FC236}">
                <a16:creationId xmlns:a16="http://schemas.microsoft.com/office/drawing/2014/main" id="{CD2D2712-86F4-AB45-B9E1-64E9600770F5}"/>
              </a:ext>
            </a:extLst>
          </p:cNvPr>
          <p:cNvSpPr/>
          <p:nvPr/>
        </p:nvSpPr>
        <p:spPr>
          <a:xfrm rot="10800000" flipH="1">
            <a:off x="7319843" y="4064049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" name="Shape 362">
            <a:extLst>
              <a:ext uri="{FF2B5EF4-FFF2-40B4-BE49-F238E27FC236}">
                <a16:creationId xmlns:a16="http://schemas.microsoft.com/office/drawing/2014/main" id="{5697F5AC-3E01-C442-A27B-F1BC2877C91D}"/>
              </a:ext>
            </a:extLst>
          </p:cNvPr>
          <p:cNvSpPr/>
          <p:nvPr/>
        </p:nvSpPr>
        <p:spPr>
          <a:xfrm>
            <a:off x="6863543" y="4910725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Shape 363">
            <a:extLst>
              <a:ext uri="{FF2B5EF4-FFF2-40B4-BE49-F238E27FC236}">
                <a16:creationId xmlns:a16="http://schemas.microsoft.com/office/drawing/2014/main" id="{AA6C9B83-A53A-3F46-A47C-1F2B2648F29C}"/>
              </a:ext>
            </a:extLst>
          </p:cNvPr>
          <p:cNvSpPr/>
          <p:nvPr/>
        </p:nvSpPr>
        <p:spPr>
          <a:xfrm rot="10800000" flipH="1">
            <a:off x="7319843" y="4154549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Shape 364">
            <a:extLst>
              <a:ext uri="{FF2B5EF4-FFF2-40B4-BE49-F238E27FC236}">
                <a16:creationId xmlns:a16="http://schemas.microsoft.com/office/drawing/2014/main" id="{B296260F-DFB6-6945-ABD9-9FE8B232713D}"/>
              </a:ext>
            </a:extLst>
          </p:cNvPr>
          <p:cNvSpPr/>
          <p:nvPr/>
        </p:nvSpPr>
        <p:spPr>
          <a:xfrm rot="10800000" flipH="1">
            <a:off x="7315568" y="4245049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" name="Shape 365">
            <a:extLst>
              <a:ext uri="{FF2B5EF4-FFF2-40B4-BE49-F238E27FC236}">
                <a16:creationId xmlns:a16="http://schemas.microsoft.com/office/drawing/2014/main" id="{6BC4BDA7-3369-0646-8560-4A78A2A53C6F}"/>
              </a:ext>
            </a:extLst>
          </p:cNvPr>
          <p:cNvSpPr/>
          <p:nvPr/>
        </p:nvSpPr>
        <p:spPr>
          <a:xfrm rot="10800000" flipH="1">
            <a:off x="7315568" y="4399824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" name="Shape 366">
            <a:extLst>
              <a:ext uri="{FF2B5EF4-FFF2-40B4-BE49-F238E27FC236}">
                <a16:creationId xmlns:a16="http://schemas.microsoft.com/office/drawing/2014/main" id="{42F56A94-D695-B540-A330-6B318EC1EDD9}"/>
              </a:ext>
            </a:extLst>
          </p:cNvPr>
          <p:cNvSpPr/>
          <p:nvPr/>
        </p:nvSpPr>
        <p:spPr>
          <a:xfrm>
            <a:off x="8463718" y="4910725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" name="Shape 367">
            <a:extLst>
              <a:ext uri="{FF2B5EF4-FFF2-40B4-BE49-F238E27FC236}">
                <a16:creationId xmlns:a16="http://schemas.microsoft.com/office/drawing/2014/main" id="{344C44D7-D6EC-F94E-98E0-23EB6099AC2E}"/>
              </a:ext>
            </a:extLst>
          </p:cNvPr>
          <p:cNvSpPr/>
          <p:nvPr/>
        </p:nvSpPr>
        <p:spPr>
          <a:xfrm>
            <a:off x="7433993" y="5811150"/>
            <a:ext cx="342600" cy="12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" name="Shape 368">
            <a:extLst>
              <a:ext uri="{FF2B5EF4-FFF2-40B4-BE49-F238E27FC236}">
                <a16:creationId xmlns:a16="http://schemas.microsoft.com/office/drawing/2014/main" id="{46AD8B1A-2309-5E4F-986F-01B1C6D9AD37}"/>
              </a:ext>
            </a:extLst>
          </p:cNvPr>
          <p:cNvSpPr/>
          <p:nvPr/>
        </p:nvSpPr>
        <p:spPr>
          <a:xfrm>
            <a:off x="6874393" y="5996900"/>
            <a:ext cx="14559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" name="Shape 369">
            <a:extLst>
              <a:ext uri="{FF2B5EF4-FFF2-40B4-BE49-F238E27FC236}">
                <a16:creationId xmlns:a16="http://schemas.microsoft.com/office/drawing/2014/main" id="{D7F18E8E-E1A3-4B48-A1F6-5EF4A1846A8A}"/>
              </a:ext>
            </a:extLst>
          </p:cNvPr>
          <p:cNvSpPr/>
          <p:nvPr/>
        </p:nvSpPr>
        <p:spPr>
          <a:xfrm>
            <a:off x="7107793" y="6096650"/>
            <a:ext cx="9891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" name="Shape 370">
            <a:extLst>
              <a:ext uri="{FF2B5EF4-FFF2-40B4-BE49-F238E27FC236}">
                <a16:creationId xmlns:a16="http://schemas.microsoft.com/office/drawing/2014/main" id="{0FE3884C-71CD-B84A-85EE-DD05B269C3F3}"/>
              </a:ext>
            </a:extLst>
          </p:cNvPr>
          <p:cNvSpPr/>
          <p:nvPr/>
        </p:nvSpPr>
        <p:spPr>
          <a:xfrm>
            <a:off x="7340543" y="6249050"/>
            <a:ext cx="5295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" name="Shape 371">
            <a:extLst>
              <a:ext uri="{FF2B5EF4-FFF2-40B4-BE49-F238E27FC236}">
                <a16:creationId xmlns:a16="http://schemas.microsoft.com/office/drawing/2014/main" id="{4C12E782-84E1-C241-AAF4-D0B011A87BF7}"/>
              </a:ext>
            </a:extLst>
          </p:cNvPr>
          <p:cNvSpPr/>
          <p:nvPr/>
        </p:nvSpPr>
        <p:spPr>
          <a:xfrm>
            <a:off x="6863543" y="3777250"/>
            <a:ext cx="3104700" cy="25452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" name="Shape 372">
            <a:extLst>
              <a:ext uri="{FF2B5EF4-FFF2-40B4-BE49-F238E27FC236}">
                <a16:creationId xmlns:a16="http://schemas.microsoft.com/office/drawing/2014/main" id="{1A9140EA-1D21-4447-9831-853D7BBDA16D}"/>
              </a:ext>
            </a:extLst>
          </p:cNvPr>
          <p:cNvSpPr/>
          <p:nvPr/>
        </p:nvSpPr>
        <p:spPr>
          <a:xfrm>
            <a:off x="6856843" y="3777250"/>
            <a:ext cx="3104700" cy="763500"/>
          </a:xfrm>
          <a:prstGeom prst="rect">
            <a:avLst/>
          </a:prstGeom>
          <a:solidFill>
            <a:srgbClr val="FFD966">
              <a:alpha val="3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" name="Shape 373">
            <a:extLst>
              <a:ext uri="{FF2B5EF4-FFF2-40B4-BE49-F238E27FC236}">
                <a16:creationId xmlns:a16="http://schemas.microsoft.com/office/drawing/2014/main" id="{FE944878-8747-5942-8EFD-65CCB422E8D8}"/>
              </a:ext>
            </a:extLst>
          </p:cNvPr>
          <p:cNvSpPr/>
          <p:nvPr/>
        </p:nvSpPr>
        <p:spPr>
          <a:xfrm>
            <a:off x="6856718" y="4910725"/>
            <a:ext cx="1483500" cy="1411800"/>
          </a:xfrm>
          <a:prstGeom prst="rect">
            <a:avLst/>
          </a:prstGeom>
          <a:solidFill>
            <a:srgbClr val="FF5C0E">
              <a:alpha val="3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" name="Shape 374">
            <a:extLst>
              <a:ext uri="{FF2B5EF4-FFF2-40B4-BE49-F238E27FC236}">
                <a16:creationId xmlns:a16="http://schemas.microsoft.com/office/drawing/2014/main" id="{C98EABC1-2514-EB4F-8C0D-48FEB18E696A}"/>
              </a:ext>
            </a:extLst>
          </p:cNvPr>
          <p:cNvSpPr/>
          <p:nvPr/>
        </p:nvSpPr>
        <p:spPr>
          <a:xfrm>
            <a:off x="8484743" y="4910672"/>
            <a:ext cx="1483500" cy="1411800"/>
          </a:xfrm>
          <a:prstGeom prst="rect">
            <a:avLst/>
          </a:prstGeom>
          <a:solidFill>
            <a:srgbClr val="FF5C0E">
              <a:alpha val="3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1930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/>
        </p:nvSpPr>
        <p:spPr>
          <a:xfrm>
            <a:off x="5382871" y="2834953"/>
            <a:ext cx="4850400" cy="714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6" name="Shape 336"/>
          <p:cNvSpPr txBox="1">
            <a:spLocks noGrp="1"/>
          </p:cNvSpPr>
          <p:nvPr>
            <p:ph type="title"/>
          </p:nvPr>
        </p:nvSpPr>
        <p:spPr>
          <a:xfrm>
            <a:off x="670405" y="363192"/>
            <a:ext cx="32937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Header</a:t>
            </a:r>
            <a:endParaRPr dirty="0"/>
          </a:p>
        </p:txBody>
      </p:sp>
      <p:sp>
        <p:nvSpPr>
          <p:cNvPr id="337" name="Shape 337"/>
          <p:cNvSpPr/>
          <p:nvPr/>
        </p:nvSpPr>
        <p:spPr>
          <a:xfrm>
            <a:off x="6178475" y="8396550"/>
            <a:ext cx="4108800" cy="275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6290193" y="5635505"/>
            <a:ext cx="3035700" cy="18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9" name="Shape 339"/>
          <p:cNvSpPr/>
          <p:nvPr/>
        </p:nvSpPr>
        <p:spPr>
          <a:xfrm rot="10800000" flipH="1">
            <a:off x="6522247" y="5974159"/>
            <a:ext cx="2581800" cy="6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6456600" y="7634625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1" name="Shape 341"/>
          <p:cNvSpPr/>
          <p:nvPr/>
        </p:nvSpPr>
        <p:spPr>
          <a:xfrm rot="10800000" flipH="1">
            <a:off x="6522247" y="6080993"/>
            <a:ext cx="2581800" cy="6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2" name="Shape 342"/>
          <p:cNvSpPr/>
          <p:nvPr/>
        </p:nvSpPr>
        <p:spPr>
          <a:xfrm rot="10800000" flipH="1">
            <a:off x="6517200" y="6187827"/>
            <a:ext cx="2581800" cy="6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3" name="Shape 343"/>
          <p:cNvSpPr/>
          <p:nvPr/>
        </p:nvSpPr>
        <p:spPr>
          <a:xfrm rot="10800000" flipH="1">
            <a:off x="6517200" y="6370536"/>
            <a:ext cx="2581800" cy="6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8056775" y="7634625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7257800" y="7496725"/>
            <a:ext cx="342600" cy="12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6698200" y="7682475"/>
            <a:ext cx="14559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6931600" y="7782225"/>
            <a:ext cx="9891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7164350" y="7934625"/>
            <a:ext cx="5295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650" y="2846360"/>
            <a:ext cx="4876826" cy="7444808"/>
          </a:xfrm>
          <a:prstGeom prst="rect">
            <a:avLst/>
          </a:prstGeom>
          <a:noFill/>
          <a:ln w="762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0" name="Shape 350"/>
          <p:cNvSpPr/>
          <p:nvPr/>
        </p:nvSpPr>
        <p:spPr>
          <a:xfrm>
            <a:off x="5369650" y="2835042"/>
            <a:ext cx="4881900" cy="25371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5369650" y="2801723"/>
            <a:ext cx="4850400" cy="3249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6185300" y="8396550"/>
            <a:ext cx="4108800" cy="101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889740" y="1589094"/>
            <a:ext cx="3293700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b="1" dirty="0">
                <a:solidFill>
                  <a:srgbClr val="3C78D8"/>
                </a:solidFill>
              </a:rPr>
              <a:t>Navbar: </a:t>
            </a:r>
            <a:endParaRPr b="1" dirty="0">
              <a:solidFill>
                <a:srgbClr val="3C78D8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Height</a:t>
            </a:r>
            <a:r>
              <a:rPr lang="en" b="1" dirty="0">
                <a:solidFill>
                  <a:srgbClr val="000000"/>
                </a:solidFill>
              </a:rPr>
              <a:t>: </a:t>
            </a:r>
            <a:r>
              <a:rPr lang="en" dirty="0">
                <a:solidFill>
                  <a:srgbClr val="000000"/>
                </a:solidFill>
              </a:rPr>
              <a:t>75px;</a:t>
            </a:r>
          </a:p>
          <a:p>
            <a:pPr>
              <a:buClr>
                <a:srgbClr val="000000"/>
              </a:buClr>
              <a:buChar char="-"/>
            </a:pPr>
            <a:r>
              <a:rPr lang="en-US" dirty="0">
                <a:solidFill>
                  <a:srgbClr val="000000"/>
                </a:solidFill>
              </a:rPr>
              <a:t>W</a:t>
            </a:r>
            <a:r>
              <a:rPr lang="en" dirty="0">
                <a:solidFill>
                  <a:srgbClr val="000000"/>
                </a:solidFill>
              </a:rPr>
              <a:t>idth:100%; 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Background: </a:t>
            </a:r>
            <a:r>
              <a:rPr lang="en" dirty="0" err="1">
                <a:solidFill>
                  <a:srgbClr val="000000"/>
                </a:solidFill>
              </a:rPr>
              <a:t>royalblue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Font typeface="Consolas"/>
              <a:buChar char="-"/>
            </a:pP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nav</a:t>
            </a: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" b="1" dirty="0">
                <a:solidFill>
                  <a:srgbClr val="6D9EEB"/>
                </a:solidFill>
              </a:rPr>
              <a:t>Header:</a:t>
            </a:r>
            <a:endParaRPr b="1" dirty="0">
              <a:solidFill>
                <a:srgbClr val="6D9EEB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Height: 400px;</a:t>
            </a:r>
          </a:p>
          <a:p>
            <a:pPr>
              <a:buClr>
                <a:srgbClr val="000000"/>
              </a:buClr>
              <a:buFont typeface="Calibri"/>
              <a:buChar char="-"/>
            </a:pPr>
            <a:r>
              <a:rPr lang="en-US" dirty="0">
                <a:solidFill>
                  <a:srgbClr val="000000"/>
                </a:solidFill>
              </a:rPr>
              <a:t>Width:100% 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Background: </a:t>
            </a:r>
            <a:r>
              <a:rPr lang="en" dirty="0" err="1">
                <a:solidFill>
                  <a:srgbClr val="000000"/>
                </a:solidFill>
              </a:rPr>
              <a:t>lightskyblue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&lt;header&gt;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5983591" y="5635505"/>
            <a:ext cx="3665100" cy="3004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9CB85F-19C0-0E49-9EEF-8FDE03C2D020}"/>
              </a:ext>
            </a:extLst>
          </p:cNvPr>
          <p:cNvSpPr txBox="1"/>
          <p:nvPr/>
        </p:nvSpPr>
        <p:spPr>
          <a:xfrm>
            <a:off x="5919537" y="1459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6241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26B32-BAB7-D543-9A9B-1A6E00B05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F96B1-5675-7043-8E22-381ED3EE8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Part of these slides are created based on </a:t>
            </a:r>
            <a:r>
              <a:rPr lang="en-US" dirty="0" err="1"/>
              <a:t>Standford</a:t>
            </a:r>
            <a:r>
              <a:rPr lang="en-CA" dirty="0"/>
              <a:t> Web Programming Fundamentals</a:t>
            </a:r>
            <a:r>
              <a:rPr lang="en-US" dirty="0"/>
              <a:t> course: </a:t>
            </a:r>
            <a:r>
              <a:rPr lang="en-US" dirty="0">
                <a:hlinkClick r:id="rId2"/>
              </a:rPr>
              <a:t>CS193X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3138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640F1-8E22-4A47-BA23-21253AA8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363" y="309006"/>
            <a:ext cx="6548437" cy="327421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9D4D011-EA26-3F41-B93D-63422CD0516C}"/>
              </a:ext>
            </a:extLst>
          </p:cNvPr>
          <p:cNvSpPr txBox="1">
            <a:spLocks/>
          </p:cNvSpPr>
          <p:nvPr/>
        </p:nvSpPr>
        <p:spPr>
          <a:xfrm>
            <a:off x="3464656" y="3583225"/>
            <a:ext cx="4967844" cy="19526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C00000"/>
                </a:solidFill>
              </a:rPr>
              <a:t>Any Question?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04D0F-C849-BA45-AC7C-713B118DB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9C409-AEBC-AC4B-B24C-458B6F1C7CF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89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title"/>
          </p:nvPr>
        </p:nvSpPr>
        <p:spPr>
          <a:xfrm>
            <a:off x="574153" y="314279"/>
            <a:ext cx="32937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Main section</a:t>
            </a:r>
            <a:endParaRPr dirty="0"/>
          </a:p>
        </p:txBody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864600" y="1633425"/>
            <a:ext cx="3293700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b="1" dirty="0">
                <a:solidFill>
                  <a:srgbClr val="3C78D8"/>
                </a:solidFill>
              </a:rPr>
              <a:t> </a:t>
            </a:r>
            <a:r>
              <a:rPr lang="en" b="1" dirty="0">
                <a:solidFill>
                  <a:srgbClr val="666666"/>
                </a:solidFill>
              </a:rPr>
              <a:t>Gray box:</a:t>
            </a:r>
            <a:endParaRPr b="1" dirty="0">
              <a:solidFill>
                <a:srgbClr val="666666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Margin: 75px above and below; 100px on each side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Height: 500px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Background: gray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&lt;section&gt;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6101575" y="266050"/>
            <a:ext cx="4108800" cy="604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6101575" y="5572150"/>
            <a:ext cx="4108800" cy="275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6870175" y="2638425"/>
            <a:ext cx="2571600" cy="1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4" name="Shape 364"/>
          <p:cNvSpPr/>
          <p:nvPr/>
        </p:nvSpPr>
        <p:spPr>
          <a:xfrm rot="10800000" flipH="1">
            <a:off x="7066750" y="2925224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6610450" y="3771900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6" name="Shape 366"/>
          <p:cNvSpPr/>
          <p:nvPr/>
        </p:nvSpPr>
        <p:spPr>
          <a:xfrm rot="10800000" flipH="1">
            <a:off x="7066750" y="3015724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7" name="Shape 367"/>
          <p:cNvSpPr/>
          <p:nvPr/>
        </p:nvSpPr>
        <p:spPr>
          <a:xfrm rot="10800000" flipH="1">
            <a:off x="7062475" y="3106224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8" name="Shape 368"/>
          <p:cNvSpPr/>
          <p:nvPr/>
        </p:nvSpPr>
        <p:spPr>
          <a:xfrm rot="10800000" flipH="1">
            <a:off x="7062475" y="3260999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8210625" y="3771900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7180900" y="4672325"/>
            <a:ext cx="342600" cy="12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6621300" y="4858075"/>
            <a:ext cx="14559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6854700" y="4957825"/>
            <a:ext cx="9891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7087450" y="5110225"/>
            <a:ext cx="5295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0375" y="275713"/>
            <a:ext cx="4131200" cy="6306574"/>
          </a:xfrm>
          <a:prstGeom prst="rect">
            <a:avLst/>
          </a:prstGeom>
          <a:noFill/>
          <a:ln w="762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5" name="Shape 375"/>
          <p:cNvSpPr/>
          <p:nvPr/>
        </p:nvSpPr>
        <p:spPr>
          <a:xfrm>
            <a:off x="6090375" y="266125"/>
            <a:ext cx="4135500" cy="2149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6090375" y="237900"/>
            <a:ext cx="4108800" cy="275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6108400" y="5572150"/>
            <a:ext cx="4108800" cy="101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6610450" y="2638425"/>
            <a:ext cx="3104700" cy="2545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87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title"/>
          </p:nvPr>
        </p:nvSpPr>
        <p:spPr>
          <a:xfrm>
            <a:off x="500850" y="325713"/>
            <a:ext cx="32937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Footer</a:t>
            </a:r>
            <a:endParaRPr dirty="0"/>
          </a:p>
        </p:txBody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700231" y="1598725"/>
            <a:ext cx="3293700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b="1" dirty="0">
                <a:solidFill>
                  <a:srgbClr val="000000"/>
                </a:solidFill>
              </a:rPr>
              <a:t>Footer:</a:t>
            </a:r>
            <a:endParaRPr b="1"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Height: 100px;</a:t>
            </a:r>
          </a:p>
          <a:p>
            <a:pPr>
              <a:buClr>
                <a:srgbClr val="000000"/>
              </a:buClr>
              <a:buFont typeface="Calibri"/>
              <a:buChar char="-"/>
            </a:pPr>
            <a:r>
              <a:rPr lang="en-US" dirty="0">
                <a:solidFill>
                  <a:srgbClr val="000000"/>
                </a:solidFill>
              </a:rPr>
              <a:t>Width:100% 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Background: Black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&lt;footer&gt;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5986200" y="-3440662"/>
            <a:ext cx="4108800" cy="604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5986200" y="1865438"/>
            <a:ext cx="4108800" cy="275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6754800" y="-1068287"/>
            <a:ext cx="2571600" cy="1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8" name="Shape 388"/>
          <p:cNvSpPr/>
          <p:nvPr/>
        </p:nvSpPr>
        <p:spPr>
          <a:xfrm rot="10800000" flipH="1">
            <a:off x="6951375" y="-781488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6495075" y="65188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0" name="Shape 390"/>
          <p:cNvSpPr/>
          <p:nvPr/>
        </p:nvSpPr>
        <p:spPr>
          <a:xfrm rot="10800000" flipH="1">
            <a:off x="6951375" y="-690988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1" name="Shape 391"/>
          <p:cNvSpPr/>
          <p:nvPr/>
        </p:nvSpPr>
        <p:spPr>
          <a:xfrm rot="10800000" flipH="1">
            <a:off x="6947100" y="-600488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2" name="Shape 392"/>
          <p:cNvSpPr/>
          <p:nvPr/>
        </p:nvSpPr>
        <p:spPr>
          <a:xfrm rot="10800000" flipH="1">
            <a:off x="6947100" y="-445713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8095250" y="65188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4" name="Shape 394"/>
          <p:cNvSpPr/>
          <p:nvPr/>
        </p:nvSpPr>
        <p:spPr>
          <a:xfrm>
            <a:off x="7065525" y="965613"/>
            <a:ext cx="342600" cy="12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5" name="Shape 395"/>
          <p:cNvSpPr/>
          <p:nvPr/>
        </p:nvSpPr>
        <p:spPr>
          <a:xfrm>
            <a:off x="6505925" y="1151363"/>
            <a:ext cx="14559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6" name="Shape 396"/>
          <p:cNvSpPr/>
          <p:nvPr/>
        </p:nvSpPr>
        <p:spPr>
          <a:xfrm>
            <a:off x="6739325" y="1251113"/>
            <a:ext cx="9891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7" name="Shape 397"/>
          <p:cNvSpPr/>
          <p:nvPr/>
        </p:nvSpPr>
        <p:spPr>
          <a:xfrm>
            <a:off x="6972075" y="1403513"/>
            <a:ext cx="5295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98" name="Shape 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000" y="-3431000"/>
            <a:ext cx="4131200" cy="6306574"/>
          </a:xfrm>
          <a:prstGeom prst="rect">
            <a:avLst/>
          </a:prstGeom>
          <a:noFill/>
          <a:ln w="762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9" name="Shape 399"/>
          <p:cNvSpPr/>
          <p:nvPr/>
        </p:nvSpPr>
        <p:spPr>
          <a:xfrm>
            <a:off x="5975000" y="-3440587"/>
            <a:ext cx="4135500" cy="2149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5975000" y="-3468812"/>
            <a:ext cx="4108800" cy="275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5993025" y="1865438"/>
            <a:ext cx="4108800" cy="101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6495075" y="-1068287"/>
            <a:ext cx="3104700" cy="2545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0855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11049</TotalTime>
  <Words>3167</Words>
  <Application>Microsoft Office PowerPoint</Application>
  <PresentationFormat>Widescreen</PresentationFormat>
  <Paragraphs>562</Paragraphs>
  <Slides>71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Calibri</vt:lpstr>
      <vt:lpstr>Calibri Light</vt:lpstr>
      <vt:lpstr>Consolas</vt:lpstr>
      <vt:lpstr>Courier New</vt:lpstr>
      <vt:lpstr>Menlo</vt:lpstr>
      <vt:lpstr>Times New Roman</vt:lpstr>
      <vt:lpstr>Office Theme</vt:lpstr>
      <vt:lpstr>CSS – More Advanced Layouts</vt:lpstr>
      <vt:lpstr>Objectives</vt:lpstr>
      <vt:lpstr>Web Page Layouts</vt:lpstr>
      <vt:lpstr>Newer approaches</vt:lpstr>
      <vt:lpstr>Layout Analysis</vt:lpstr>
      <vt:lpstr>PowerPoint Presentation</vt:lpstr>
      <vt:lpstr>Header</vt:lpstr>
      <vt:lpstr>Main section</vt:lpstr>
      <vt:lpstr>Footer</vt:lpstr>
      <vt:lpstr>Main contents</vt:lpstr>
      <vt:lpstr>Main contents</vt:lpstr>
      <vt:lpstr>Multi-column Layouts</vt:lpstr>
      <vt:lpstr>Multi-column Layout with Side by Side Divisions</vt:lpstr>
      <vt:lpstr>Using Floats to Create Columns</vt:lpstr>
      <vt:lpstr>Using Floats to Create Columns</vt:lpstr>
      <vt:lpstr>A solution using inline blocks and float</vt:lpstr>
      <vt:lpstr>Using Positioning to Create Columns</vt:lpstr>
      <vt:lpstr>Positioning discussion</vt:lpstr>
      <vt:lpstr>A solution using Absolute Positioning</vt:lpstr>
      <vt:lpstr>However….</vt:lpstr>
      <vt:lpstr>Positioning Discussion</vt:lpstr>
      <vt:lpstr>Multi-column Layout with Column Properties</vt:lpstr>
      <vt:lpstr>PowerPoint Presentation</vt:lpstr>
      <vt:lpstr>Advanced Layouts CSS-Grid</vt:lpstr>
      <vt:lpstr>Grid basics</vt:lpstr>
      <vt:lpstr>Grid Layout</vt:lpstr>
      <vt:lpstr>Specifying column widths &amp; row heights</vt:lpstr>
      <vt:lpstr>Wait… what’s the fr unit?</vt:lpstr>
      <vt:lpstr>Specifying column widths (ii)</vt:lpstr>
      <vt:lpstr>Grid gap</vt:lpstr>
      <vt:lpstr>Merging with Explicit Grid Placement</vt:lpstr>
      <vt:lpstr>Merging, Example 2</vt:lpstr>
      <vt:lpstr>Another Example</vt:lpstr>
      <vt:lpstr>Cell properties</vt:lpstr>
      <vt:lpstr>Nested Grid</vt:lpstr>
      <vt:lpstr>Grid Areas</vt:lpstr>
      <vt:lpstr>Grid Areas (ii)</vt:lpstr>
      <vt:lpstr>Another example</vt:lpstr>
      <vt:lpstr>Page layout</vt:lpstr>
      <vt:lpstr>Notice how setting the dimensions for  a Grid Cell’s contents is a problem when spanning</vt:lpstr>
      <vt:lpstr>Advanced solutions: Flex-box</vt:lpstr>
      <vt:lpstr>Flex Layout –Design Possibilities</vt:lpstr>
      <vt:lpstr>Flex Basics</vt:lpstr>
      <vt:lpstr>Flex Container css: Display Attribute    </vt:lpstr>
      <vt:lpstr>Flex Container, with Flex Block and Flex Inline Elements, positioned by Main and Cross Axes</vt:lpstr>
      <vt:lpstr>Flex-Direction css: row &amp; column</vt:lpstr>
      <vt:lpstr>Flex-Direction: flex-direection</vt:lpstr>
      <vt:lpstr>Flexbox Container css: justify &amp; align</vt:lpstr>
      <vt:lpstr>Flex-Direction: justify-content</vt:lpstr>
      <vt:lpstr>Flex-Direction: justify-content</vt:lpstr>
      <vt:lpstr>Flex-Direction: justify-content</vt:lpstr>
      <vt:lpstr>Flex-Direction: justify-content</vt:lpstr>
      <vt:lpstr>Flex-Direction: align-items</vt:lpstr>
      <vt:lpstr>Flex Container css: align-item</vt:lpstr>
      <vt:lpstr>Flex Container css: align-item</vt:lpstr>
      <vt:lpstr>Flex Container css: align-item</vt:lpstr>
      <vt:lpstr>Flex Container css: align-item</vt:lpstr>
      <vt:lpstr>Flex Container css: align-item</vt:lpstr>
      <vt:lpstr>Flex Container css : justify-content</vt:lpstr>
      <vt:lpstr>Flex Container css: justify-content </vt:lpstr>
      <vt:lpstr>Flex Container css : justify-content</vt:lpstr>
      <vt:lpstr>Flex Container css : justify-content</vt:lpstr>
      <vt:lpstr>Flexbox items</vt:lpstr>
      <vt:lpstr>Flexbox item properties (child)</vt:lpstr>
      <vt:lpstr>Flexbox Example</vt:lpstr>
      <vt:lpstr>Three Side-by-side Divs</vt:lpstr>
      <vt:lpstr>Flex-grow</vt:lpstr>
      <vt:lpstr>Sticky Footer</vt:lpstr>
      <vt:lpstr>That's still just scratching the surface of flex box...</vt:lpstr>
      <vt:lpstr>Reference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Yasaman Amannejad</dc:creator>
  <cp:lastModifiedBy>Jim Davis</cp:lastModifiedBy>
  <cp:revision>146</cp:revision>
  <dcterms:created xsi:type="dcterms:W3CDTF">2018-06-11T03:49:54Z</dcterms:created>
  <dcterms:modified xsi:type="dcterms:W3CDTF">2026-02-09T17:56:09Z</dcterms:modified>
</cp:coreProperties>
</file>